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61" r:id="rId6"/>
    <p:sldId id="259" r:id="rId7"/>
    <p:sldId id="260" r:id="rId8"/>
    <p:sldId id="262" r:id="rId9"/>
    <p:sldId id="264" r:id="rId10"/>
    <p:sldId id="263" r:id="rId11"/>
    <p:sldId id="265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C30"/>
    <a:srgbClr val="404040"/>
    <a:srgbClr val="B9CC33"/>
    <a:srgbClr val="3EA5AF"/>
    <a:srgbClr val="8E2B6D"/>
    <a:srgbClr val="E47A25"/>
    <a:srgbClr val="FFBA26"/>
    <a:srgbClr val="00B0F0"/>
    <a:srgbClr val="5B9BD5"/>
    <a:srgbClr val="0A8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9CA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C4-4E7F-85D0-FA220AFE1BC4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C4-4E7F-85D0-FA220AFE1B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C4-4E7F-85D0-FA220AFE1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9CA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FD-4B41-8467-11E32046A3D2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FD-4B41-8467-11E32046A3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D-4B41-8467-11E32046A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2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1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9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4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0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6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79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0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0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84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16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93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8ED6-A5CE-4189-8EE9-75B33B087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F0F45-D0BD-479E-9FE7-F85F3341C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50D9E-D68C-418E-8F81-E2E525F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B9A8-D7F6-48FA-AA5D-93D99ACEA55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4FFE3-668B-4D58-954E-266D5449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D15752E-46FD-4782-BFF1-72CA35D6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1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www.youtube.com/c/powerupwithpowerpoint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12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559D-D578-44BD-8793-CA58B420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BDBD6-9D0B-49A3-8610-0CF39A40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3554-5409-4DA0-A7C0-DD78BC34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FA26-916F-4040-99EE-AC87D0F6ACE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7A40-239A-4D12-9ED1-6738F55A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0AF7345-0CEE-463E-B48B-DED828087A65}"/>
              </a:ext>
            </a:extLst>
          </p:cNvPr>
          <p:cNvSpPr txBox="1">
            <a:spLocks/>
          </p:cNvSpPr>
          <p:nvPr userDrawn="1"/>
        </p:nvSpPr>
        <p:spPr>
          <a:xfrm>
            <a:off x="4178808" y="65535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www.youtube.com/powerupwithpowerpoint</a:t>
            </a:r>
            <a:endParaRPr lang="en-IN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68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F838-ED20-4521-834B-036D3A6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E7D44-2505-47E8-B023-AF04EF5A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6BEA9-8660-4FCE-9E24-5AEF310E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FB89-3DFF-4726-B4EC-06DF2849D21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403C5-9282-400E-A466-07DCCF5D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BF459AA-BF66-4B98-B5F9-1BA73A66D7A9}"/>
              </a:ext>
            </a:extLst>
          </p:cNvPr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www.youtube.com/c/powerupwithpowerpoint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56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A954-80F1-4939-88FD-E70BFB91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53046-D045-4F2E-A167-F92329891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D7755-1BEA-455E-A20F-F2DE09DC6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E12A0-9FE2-48EE-B266-D87E77C0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C81-D983-402C-9852-0522EF65CE3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5845E-9140-476A-A4D1-5718EE20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427DCD7-A5B8-477B-B4BC-918263CD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www.youtube.com/c/powerupwithpowerpoint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61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8E47-A85B-4EAA-B7B8-D828B180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DA3A6-0A23-4FC5-A3EB-01771D3BE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64197-F04D-4446-8ED5-731F53296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08BA2-02C3-4355-9BFC-FC992BC98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73CEF-BD82-4450-AA05-4F0B2D0E4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0AA21-5C08-46F0-B6D4-B15182A3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FB32-8D78-4FF7-8E7B-336B7AFD0A4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A89C9-B973-4A47-B771-4F0DE0BC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9B02A19C-371F-41FF-9752-F5A991CD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www.youtube.com/c/powerupwithpowerpoint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51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A570-BC68-4458-BCC7-A05B289D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A70F0-EBB5-4B98-9E4A-A80FC3E8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1AA-189B-4B5D-9609-994B6A61D7B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B1C2B-415D-4B79-9503-AAC970E1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EC89A28-BD6C-4F56-881D-5F49210F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www.youtube.com/c/powerupwithpowerpoint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3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452F0-F408-4EED-B93C-B896FD6F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88C0-30EF-4869-A317-F764287A134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87039-F534-43C0-A2DF-4A7E7B0B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0F4FFA30-DA55-4E2C-A12B-9055992A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www.youtube.com/c/powerupwithpowerpoint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1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3E8E-B0AA-4D9C-B0A4-4876A516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9F83-C33A-461E-807F-5DEEC6729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43311-612D-4F79-B8C8-F95A82A9E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C3249-42BF-4350-ADE8-15CA7F27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7F13-959D-440D-B225-685EFA655C1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FBCAD-BC63-4EAF-8940-2BE9378F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0790923-8F8E-452D-8E83-DA2A5299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www.youtube.com/c/powerupwithpowerpoint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27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7B5F-5279-4B00-AD72-FC6C0C00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A0E2F-DAC9-41B1-8DA7-CE2C114BD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36919-DB0E-4A99-9DA2-F1F26C62A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DD0F9-C789-4486-B662-EB189A24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E070-1DB9-48C3-A639-4287C4BCD69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B09DB-2070-437C-ACDA-ED1EEB28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63CE1BC-A4C0-4648-A3BF-9429C202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50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www.youtube.com/c/powerupwithpowerpoint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46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0E81-36CD-483E-B3B2-F64F3037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EB124-BD08-46AE-873B-3CDFFE810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37E46-0A04-4EC4-A98A-2E7E283D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039E-9AF3-44EE-A6C8-2C82C2B4EDA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4D8FB-9FB0-443B-8083-D6FA1629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B79915F-44D9-4F7A-AA41-67812F0B6BEC}"/>
              </a:ext>
            </a:extLst>
          </p:cNvPr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www.youtube.com/c/powerupwithpowerpoint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0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5C763-C31F-4491-B74F-05E18D6EE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2DC39-F8E4-4B40-8BF6-2B65BE100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2880-DA89-450D-917E-7BEE1C44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C548-3332-4F86-AA80-C340688F18A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D4B4-58CE-4A7F-8F48-B6988F60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C28F5E3-17AC-444E-BF2A-C58D10C139CD}"/>
              </a:ext>
            </a:extLst>
          </p:cNvPr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prstClr val="black">
                    <a:tint val="75000"/>
                  </a:prstClr>
                </a:solidFill>
              </a:rPr>
              <a:t>www.youtube.com/c/powerupwithpowerpoint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7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5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1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3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2012-6AD2-4E8E-B97F-38DC64AF0CA1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4A51-C250-4129-8801-B4189FC6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3A604CD-0D73-4419-9A39-E465833ED1B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6/11/2019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EC64C81-27EC-468F-AA20-D8DFF8D4AD8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21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01A8A-F959-4549-B11A-171C3100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CD7C0-37B6-4189-9ACD-C6C863109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A5450-7EE8-4056-9D76-1F1DD9115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0B695-DB94-4B65-A974-B656D03A7C7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11-06-2019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75964-07BC-4781-8BF0-46B6C274D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AD81-D793-4BAA-B0F0-1DA1837B65B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D15752E-46FD-4782-BFF1-72CA35D6E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Economica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www.youtube.com/c/powerupwithpowerpoint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8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11" Type="http://schemas.microsoft.com/office/2007/relationships/hdphoto" Target="../media/hdphoto3.wdp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gea.org/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chart" Target="../charts/char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00" y="2583000"/>
            <a:ext cx="1692000" cy="1692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05000" y="2349000"/>
            <a:ext cx="2160000" cy="2160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76750" y="4098228"/>
            <a:ext cx="6838950" cy="523220"/>
          </a:xfrm>
          <a:prstGeom prst="rect">
            <a:avLst/>
          </a:prstGeom>
          <a:solidFill>
            <a:srgbClr val="006D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Group on Environmental Auditing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76750" y="2236552"/>
            <a:ext cx="2301421" cy="707886"/>
            <a:chOff x="4476750" y="1989759"/>
            <a:chExt cx="2301421" cy="707886"/>
          </a:xfrm>
        </p:grpSpPr>
        <p:sp>
          <p:nvSpPr>
            <p:cNvPr id="14" name="Rectangle 13"/>
            <p:cNvSpPr/>
            <p:nvPr/>
          </p:nvSpPr>
          <p:spPr>
            <a:xfrm>
              <a:off x="4476750" y="2065959"/>
              <a:ext cx="2124075" cy="555486"/>
            </a:xfrm>
            <a:prstGeom prst="rect">
              <a:avLst/>
            </a:prstGeom>
            <a:solidFill>
              <a:srgbClr val="0073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76750" y="1989759"/>
              <a:ext cx="23014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40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INTOSAI</a:t>
              </a:r>
              <a:endPara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19600" y="2830138"/>
            <a:ext cx="34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8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WGEA</a:t>
            </a:r>
            <a:endParaRPr lang="en-US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3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9" presetID="21" presetClass="exit" presetSubtype="1" fill="hold" grpId="1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wheel(1)">
                                          <p:cBhvr>
                                            <p:cTn id="30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3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8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10" grpId="0" animBg="1"/>
          <p:bldP spid="10" grpId="1" animBg="1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9" presetID="21" presetClass="exit" presetSubtype="1" fill="hold" grpId="1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wheel(1)">
                                          <p:cBhvr>
                                            <p:cTn id="30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3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8" presetID="2" presetClass="exit" presetSubtype="1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10" grpId="0" animBg="1"/>
          <p:bldP spid="10" grpId="1" animBg="1"/>
          <p:bldP spid="9" grpId="0"/>
          <p:bldP spid="9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1CF0BFF-BCC1-4F5F-A038-6FD96190EE63}"/>
              </a:ext>
            </a:extLst>
          </p:cNvPr>
          <p:cNvSpPr/>
          <p:nvPr/>
        </p:nvSpPr>
        <p:spPr>
          <a:xfrm>
            <a:off x="4280471" y="2073409"/>
            <a:ext cx="3848032" cy="3848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4BF4E1-FD8C-48A4-B756-67A034A7C02E}"/>
              </a:ext>
            </a:extLst>
          </p:cNvPr>
          <p:cNvSpPr/>
          <p:nvPr/>
        </p:nvSpPr>
        <p:spPr>
          <a:xfrm>
            <a:off x="4397926" y="2190863"/>
            <a:ext cx="3613123" cy="361312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EF96CF-69F4-4C7A-9D5D-1159613C095A}"/>
              </a:ext>
            </a:extLst>
          </p:cNvPr>
          <p:cNvSpPr/>
          <p:nvPr/>
        </p:nvSpPr>
        <p:spPr>
          <a:xfrm>
            <a:off x="4564319" y="2357256"/>
            <a:ext cx="3280337" cy="32803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92100" dist="609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65595-3EDF-4AE2-9451-D983635E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465" t="50301"/>
          <a:stretch>
            <a:fillRect/>
          </a:stretch>
        </p:blipFill>
        <p:spPr>
          <a:xfrm>
            <a:off x="6182116" y="4010012"/>
            <a:ext cx="2111342" cy="2080355"/>
          </a:xfrm>
          <a:custGeom>
            <a:avLst/>
            <a:gdLst>
              <a:gd name="connsiteX0" fmla="*/ 0 w 1620559"/>
              <a:gd name="connsiteY0" fmla="*/ 0 h 1596775"/>
              <a:gd name="connsiteX1" fmla="*/ 1620559 w 1620559"/>
              <a:gd name="connsiteY1" fmla="*/ 635333 h 1596775"/>
              <a:gd name="connsiteX2" fmla="*/ 1620559 w 1620559"/>
              <a:gd name="connsiteY2" fmla="*/ 1452062 h 1596775"/>
              <a:gd name="connsiteX3" fmla="*/ 1454604 w 1620559"/>
              <a:gd name="connsiteY3" fmla="*/ 1596775 h 1596775"/>
              <a:gd name="connsiteX4" fmla="*/ 457503 w 1620559"/>
              <a:gd name="connsiteY4" fmla="*/ 1596775 h 159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559" h="1596775">
                <a:moveTo>
                  <a:pt x="0" y="0"/>
                </a:moveTo>
                <a:lnTo>
                  <a:pt x="1620559" y="635333"/>
                </a:lnTo>
                <a:lnTo>
                  <a:pt x="1620559" y="1452062"/>
                </a:lnTo>
                <a:lnTo>
                  <a:pt x="1454604" y="1596775"/>
                </a:lnTo>
                <a:lnTo>
                  <a:pt x="457503" y="1596775"/>
                </a:lnTo>
                <a:close/>
              </a:path>
            </a:pathLst>
          </a:custGeom>
          <a:effectLst>
            <a:outerShdw blurRad="101600" dist="889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B2BC6D-BE3C-4F86-9060-94E025B467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23" t="49911" r="33226"/>
          <a:stretch>
            <a:fillRect/>
          </a:stretch>
        </p:blipFill>
        <p:spPr>
          <a:xfrm>
            <a:off x="5066784" y="3993232"/>
            <a:ext cx="1923757" cy="2351306"/>
          </a:xfrm>
          <a:custGeom>
            <a:avLst/>
            <a:gdLst>
              <a:gd name="connsiteX0" fmla="*/ 868950 w 1476578"/>
              <a:gd name="connsiteY0" fmla="*/ 0 h 1804743"/>
              <a:gd name="connsiteX1" fmla="*/ 1476578 w 1476578"/>
              <a:gd name="connsiteY1" fmla="*/ 1804743 h 1804743"/>
              <a:gd name="connsiteX2" fmla="*/ 0 w 1476578"/>
              <a:gd name="connsiteY2" fmla="*/ 1804743 h 180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578" h="1804743">
                <a:moveTo>
                  <a:pt x="868950" y="0"/>
                </a:moveTo>
                <a:lnTo>
                  <a:pt x="1476578" y="1804743"/>
                </a:lnTo>
                <a:lnTo>
                  <a:pt x="0" y="1804743"/>
                </a:lnTo>
                <a:close/>
              </a:path>
            </a:pathLst>
          </a:custGeom>
          <a:effectLst>
            <a:outerShdw blurRad="101600" dist="762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D8932-FF19-4906-BF5D-F9F681C0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919" r="50108"/>
          <a:stretch>
            <a:fillRect/>
          </a:stretch>
        </p:blipFill>
        <p:spPr>
          <a:xfrm>
            <a:off x="3607175" y="3993231"/>
            <a:ext cx="2591719" cy="2597535"/>
          </a:xfrm>
          <a:custGeom>
            <a:avLst/>
            <a:gdLst>
              <a:gd name="connsiteX0" fmla="*/ 1989272 w 1989272"/>
              <a:gd name="connsiteY0" fmla="*/ 0 h 1993736"/>
              <a:gd name="connsiteX1" fmla="*/ 1120208 w 1989272"/>
              <a:gd name="connsiteY1" fmla="*/ 1993736 h 1993736"/>
              <a:gd name="connsiteX2" fmla="*/ 221655 w 1989272"/>
              <a:gd name="connsiteY2" fmla="*/ 1993736 h 1993736"/>
              <a:gd name="connsiteX3" fmla="*/ 0 w 1989272"/>
              <a:gd name="connsiteY3" fmla="*/ 1763796 h 1993736"/>
              <a:gd name="connsiteX4" fmla="*/ 0 w 1989272"/>
              <a:gd name="connsiteY4" fmla="*/ 635840 h 199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272" h="1993736">
                <a:moveTo>
                  <a:pt x="1989272" y="0"/>
                </a:moveTo>
                <a:lnTo>
                  <a:pt x="1120208" y="1993736"/>
                </a:lnTo>
                <a:lnTo>
                  <a:pt x="221655" y="1993736"/>
                </a:lnTo>
                <a:lnTo>
                  <a:pt x="0" y="1763796"/>
                </a:lnTo>
                <a:lnTo>
                  <a:pt x="0" y="635840"/>
                </a:lnTo>
                <a:close/>
              </a:path>
            </a:pathLst>
          </a:custGeom>
          <a:effectLst>
            <a:outerShdw blurRad="1143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AEC61-F08A-447F-B1B4-F7E9493FF6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418" r="50096" b="31273"/>
          <a:stretch>
            <a:fillRect/>
          </a:stretch>
        </p:blipFill>
        <p:spPr>
          <a:xfrm>
            <a:off x="3305347" y="2226644"/>
            <a:ext cx="2893547" cy="2855112"/>
          </a:xfrm>
          <a:custGeom>
            <a:avLst/>
            <a:gdLst>
              <a:gd name="connsiteX0" fmla="*/ 0 w 2220940"/>
              <a:gd name="connsiteY0" fmla="*/ 0 h 2191439"/>
              <a:gd name="connsiteX1" fmla="*/ 2220940 w 2220940"/>
              <a:gd name="connsiteY1" fmla="*/ 1355942 h 2191439"/>
              <a:gd name="connsiteX2" fmla="*/ 0 w 2220940"/>
              <a:gd name="connsiteY2" fmla="*/ 2191439 h 219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0940" h="2191439">
                <a:moveTo>
                  <a:pt x="0" y="0"/>
                </a:moveTo>
                <a:lnTo>
                  <a:pt x="2220940" y="1355942"/>
                </a:lnTo>
                <a:lnTo>
                  <a:pt x="0" y="2191439"/>
                </a:lnTo>
                <a:close/>
              </a:path>
            </a:pathLst>
          </a:custGeom>
          <a:effectLst>
            <a:outerShdw blurRad="101600" dist="889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5D007-0E0A-4F3F-9F4C-CAFC6DF6B4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9828" b="50064"/>
          <a:stretch>
            <a:fillRect/>
          </a:stretch>
        </p:blipFill>
        <p:spPr>
          <a:xfrm>
            <a:off x="2942983" y="738657"/>
            <a:ext cx="3259812" cy="3248403"/>
          </a:xfrm>
          <a:custGeom>
            <a:avLst/>
            <a:gdLst>
              <a:gd name="connsiteX0" fmla="*/ 860298 w 2502066"/>
              <a:gd name="connsiteY0" fmla="*/ 0 h 2493309"/>
              <a:gd name="connsiteX1" fmla="*/ 2491226 w 2502066"/>
              <a:gd name="connsiteY1" fmla="*/ 0 h 2493309"/>
              <a:gd name="connsiteX2" fmla="*/ 2502066 w 2502066"/>
              <a:gd name="connsiteY2" fmla="*/ 2493309 h 2493309"/>
              <a:gd name="connsiteX3" fmla="*/ 0 w 2502066"/>
              <a:gd name="connsiteY3" fmla="*/ 1095096 h 2493309"/>
              <a:gd name="connsiteX4" fmla="*/ 0 w 2502066"/>
              <a:gd name="connsiteY4" fmla="*/ 247614 h 249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2066" h="2493309">
                <a:moveTo>
                  <a:pt x="860298" y="0"/>
                </a:moveTo>
                <a:lnTo>
                  <a:pt x="2491226" y="0"/>
                </a:lnTo>
                <a:lnTo>
                  <a:pt x="2502066" y="2493309"/>
                </a:lnTo>
                <a:lnTo>
                  <a:pt x="0" y="1095096"/>
                </a:lnTo>
                <a:lnTo>
                  <a:pt x="0" y="247614"/>
                </a:lnTo>
                <a:close/>
              </a:path>
            </a:pathLst>
          </a:custGeom>
          <a:effectLst>
            <a:outerShdw blurRad="1016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C590821-D049-46F6-8944-6ED391FB6ABE}"/>
              </a:ext>
            </a:extLst>
          </p:cNvPr>
          <p:cNvSpPr/>
          <p:nvPr/>
        </p:nvSpPr>
        <p:spPr>
          <a:xfrm>
            <a:off x="5278607" y="3071544"/>
            <a:ext cx="1851760" cy="1851760"/>
          </a:xfrm>
          <a:prstGeom prst="ellipse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43AD4A-80ED-4514-8F9B-8AFF8385A9FD}"/>
              </a:ext>
            </a:extLst>
          </p:cNvPr>
          <p:cNvSpPr/>
          <p:nvPr/>
        </p:nvSpPr>
        <p:spPr>
          <a:xfrm>
            <a:off x="5397754" y="3190141"/>
            <a:ext cx="1606182" cy="16061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65100" dist="419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EC790-3AAC-4E7B-BDC4-36F15528B526}"/>
              </a:ext>
            </a:extLst>
          </p:cNvPr>
          <p:cNvSpPr txBox="1"/>
          <p:nvPr/>
        </p:nvSpPr>
        <p:spPr>
          <a:xfrm rot="3278970">
            <a:off x="4441529" y="2485626"/>
            <a:ext cx="3174266" cy="324900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8970728"/>
              </a:avLst>
            </a:prstTxWarp>
            <a:spAutoFit/>
          </a:bodyPr>
          <a:lstStyle/>
          <a:p>
            <a:pPr algn="ctr"/>
            <a:r>
              <a:rPr lang="en-US" sz="2400" spc="300" dirty="0" smtClean="0">
                <a:solidFill>
                  <a:srgbClr val="ED7D31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 LEVEL 3</a:t>
            </a:r>
            <a:endParaRPr lang="en-US" sz="2400" spc="300" dirty="0">
              <a:solidFill>
                <a:prstClr val="black">
                  <a:lumMod val="85000"/>
                  <a:lumOff val="1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C0922E-C6C8-4673-B043-459560BA20D7}"/>
              </a:ext>
            </a:extLst>
          </p:cNvPr>
          <p:cNvSpPr txBox="1"/>
          <p:nvPr/>
        </p:nvSpPr>
        <p:spPr>
          <a:xfrm>
            <a:off x="5585004" y="858610"/>
            <a:ext cx="68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Bebas Neue Bold" panose="020B0606020202050201" pitchFamily="34" charset="0"/>
              </a:rPr>
              <a:t>01</a:t>
            </a:r>
            <a:endParaRPr lang="en-US" sz="3200" dirty="0">
              <a:solidFill>
                <a:prstClr val="white"/>
              </a:solidFill>
              <a:latin typeface="Economica" panose="0200050604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5EFFDC-CBFF-48A9-87BC-EEB9C4FF71B1}"/>
              </a:ext>
            </a:extLst>
          </p:cNvPr>
          <p:cNvSpPr txBox="1"/>
          <p:nvPr/>
        </p:nvSpPr>
        <p:spPr>
          <a:xfrm>
            <a:off x="3543713" y="2802550"/>
            <a:ext cx="69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Bebas Neue Bold" panose="020B0606020202050201" pitchFamily="34" charset="0"/>
              </a:rPr>
              <a:t>02</a:t>
            </a:r>
            <a:endParaRPr lang="en-US" sz="2800" dirty="0">
              <a:solidFill>
                <a:prstClr val="white"/>
              </a:solidFill>
              <a:latin typeface="Economica" panose="0200050604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EF07E3-725A-412D-9033-6C20744F8568}"/>
              </a:ext>
            </a:extLst>
          </p:cNvPr>
          <p:cNvSpPr txBox="1"/>
          <p:nvPr/>
        </p:nvSpPr>
        <p:spPr>
          <a:xfrm>
            <a:off x="4027445" y="4914101"/>
            <a:ext cx="55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Bebas Neue Bold" panose="020B0606020202050201" pitchFamily="34" charset="0"/>
              </a:rPr>
              <a:t>03</a:t>
            </a:r>
            <a:endParaRPr lang="en-US" sz="2800" dirty="0">
              <a:solidFill>
                <a:prstClr val="white"/>
              </a:solidFill>
              <a:latin typeface="Economica" panose="0200050604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457A98-2FC0-455F-947F-52393B085BD7}"/>
              </a:ext>
            </a:extLst>
          </p:cNvPr>
          <p:cNvSpPr txBox="1"/>
          <p:nvPr/>
        </p:nvSpPr>
        <p:spPr>
          <a:xfrm>
            <a:off x="5368276" y="5756190"/>
            <a:ext cx="47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Bebas Neue Bold" panose="020B0606020202050201" pitchFamily="34" charset="0"/>
              </a:rPr>
              <a:t>04</a:t>
            </a:r>
            <a:endParaRPr lang="en-US" sz="2400" dirty="0">
              <a:solidFill>
                <a:prstClr val="white"/>
              </a:solidFill>
              <a:latin typeface="Economica" panose="0200050604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0949F0-6946-4E8A-AC8C-A08B0F048739}"/>
              </a:ext>
            </a:extLst>
          </p:cNvPr>
          <p:cNvSpPr txBox="1"/>
          <p:nvPr/>
        </p:nvSpPr>
        <p:spPr>
          <a:xfrm>
            <a:off x="6805775" y="5385361"/>
            <a:ext cx="47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Bebas Neue Bold" panose="020B0606020202050201" pitchFamily="34" charset="0"/>
              </a:rPr>
              <a:t>05</a:t>
            </a:r>
            <a:endParaRPr lang="en-US" sz="2400" dirty="0">
              <a:solidFill>
                <a:prstClr val="white"/>
              </a:solidFill>
              <a:latin typeface="Economica" panose="0200050604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B089CE-79F9-464A-B58E-3E4BF9B99E74}"/>
              </a:ext>
            </a:extLst>
          </p:cNvPr>
          <p:cNvSpPr txBox="1"/>
          <p:nvPr/>
        </p:nvSpPr>
        <p:spPr>
          <a:xfrm>
            <a:off x="238814" y="420302"/>
            <a:ext cx="3330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 LEVEL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84" y="3502576"/>
            <a:ext cx="666264" cy="668140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5838322" y="1443385"/>
            <a:ext cx="2290181" cy="0"/>
          </a:xfrm>
          <a:prstGeom prst="line">
            <a:avLst/>
          </a:prstGeom>
          <a:ln>
            <a:solidFill>
              <a:srgbClr val="B9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844656" y="3548572"/>
            <a:ext cx="972343" cy="1533184"/>
            <a:chOff x="7844656" y="3548572"/>
            <a:chExt cx="972343" cy="1533184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7844656" y="4796323"/>
              <a:ext cx="582253" cy="285433"/>
            </a:xfrm>
            <a:prstGeom prst="line">
              <a:avLst/>
            </a:prstGeom>
            <a:ln>
              <a:solidFill>
                <a:srgbClr val="F8B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423657" y="3548572"/>
              <a:ext cx="393342" cy="1252706"/>
            </a:xfrm>
            <a:prstGeom prst="line">
              <a:avLst/>
            </a:prstGeom>
            <a:ln>
              <a:solidFill>
                <a:srgbClr val="F8B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762687" y="2802550"/>
            <a:ext cx="781026" cy="761262"/>
            <a:chOff x="2762687" y="2802550"/>
            <a:chExt cx="781026" cy="761262"/>
          </a:xfrm>
        </p:grpSpPr>
        <p:cxnSp>
          <p:nvCxnSpPr>
            <p:cNvPr id="43" name="Straight Connector 42"/>
            <p:cNvCxnSpPr/>
            <p:nvPr/>
          </p:nvCxnSpPr>
          <p:spPr>
            <a:xfrm flipH="1" flipV="1">
              <a:off x="3105150" y="2802550"/>
              <a:ext cx="438563" cy="761262"/>
            </a:xfrm>
            <a:prstGeom prst="line">
              <a:avLst/>
            </a:prstGeom>
            <a:ln>
              <a:solidFill>
                <a:srgbClr val="3EA5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2762687" y="2806553"/>
              <a:ext cx="345351" cy="0"/>
            </a:xfrm>
            <a:prstGeom prst="line">
              <a:avLst/>
            </a:prstGeom>
            <a:ln>
              <a:solidFill>
                <a:srgbClr val="3EA5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49781" y="5253923"/>
            <a:ext cx="752800" cy="357516"/>
            <a:chOff x="3349781" y="5253923"/>
            <a:chExt cx="752800" cy="357516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3763866" y="5253923"/>
              <a:ext cx="338715" cy="357516"/>
            </a:xfrm>
            <a:prstGeom prst="straightConnector1">
              <a:avLst/>
            </a:prstGeom>
            <a:ln>
              <a:solidFill>
                <a:srgbClr val="8E2B6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3349781" y="5600009"/>
              <a:ext cx="430968" cy="0"/>
            </a:xfrm>
            <a:prstGeom prst="line">
              <a:avLst/>
            </a:prstGeom>
            <a:ln>
              <a:solidFill>
                <a:srgbClr val="8E2B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8183350" y="1225489"/>
            <a:ext cx="3501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Century Gothic" panose="020B0502020202020204" pitchFamily="34" charset="0"/>
              </a:rPr>
              <a:t>Climate Change: Strengthen resilience and adaptive capacity to climate-related hazards and natural disasters in all countries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2902" y="2563712"/>
            <a:ext cx="2519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Auditing Agriculture and Food Production: Guidance for SAIs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4879027"/>
            <a:ext cx="3272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Auditing Land organization and soil quality management</a:t>
            </a:r>
            <a:r>
              <a:rPr lang="id-ID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endParaRPr lang="en-ID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Combating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desertification: Guidance for SAIs 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795411" y="5081756"/>
            <a:ext cx="2910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Delivering</a:t>
            </a:r>
            <a:r>
              <a:rPr lang="id-ID" dirty="0">
                <a:solidFill>
                  <a:schemeClr val="bg1"/>
                </a:solidFill>
                <a:latin typeface="Century Gothic" panose="020B0502020202020204" pitchFamily="34" charset="0"/>
              </a:rPr>
              <a:t> the 2030 Agenda (Sustainable Development Goals) through Environmental Auditing 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845711" y="3095087"/>
            <a:ext cx="2871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entury Gothic" panose="020B0502020202020204" pitchFamily="34" charset="0"/>
              </a:rPr>
              <a:t>Update the INTOSAI WGEA 2007 Guidance Material on Auditing Biodiversity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10454" y="4153453"/>
            <a:ext cx="139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62" y="1541277"/>
            <a:ext cx="1157223" cy="11572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46" y="4801094"/>
            <a:ext cx="794318" cy="794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34" y="5294371"/>
            <a:ext cx="610086" cy="610086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6743700" y="6090367"/>
            <a:ext cx="1798320" cy="0"/>
          </a:xfrm>
          <a:prstGeom prst="line">
            <a:avLst/>
          </a:prstGeom>
          <a:ln>
            <a:solidFill>
              <a:srgbClr val="E47A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50" y="4680581"/>
            <a:ext cx="720353" cy="720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01" y="3395282"/>
            <a:ext cx="888909" cy="8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6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15" y="1582062"/>
            <a:ext cx="4383314" cy="2654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377418" y="1582062"/>
            <a:ext cx="4383314" cy="265471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BB089CE-79F9-464A-B58E-3E4BF9B99E74}"/>
              </a:ext>
            </a:extLst>
          </p:cNvPr>
          <p:cNvSpPr txBox="1"/>
          <p:nvPr/>
        </p:nvSpPr>
        <p:spPr>
          <a:xfrm>
            <a:off x="238814" y="420302"/>
            <a:ext cx="3856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 LEVEL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9301" y="3993789"/>
            <a:ext cx="3182256" cy="461665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PROJECTS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0445" y="3993789"/>
            <a:ext cx="3182256" cy="461665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TOOLS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9915" y="4586906"/>
            <a:ext cx="49711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en-GB" sz="1600" dirty="0">
                <a:latin typeface="Century Gothic" panose="020B0502020202020204" pitchFamily="34" charset="0"/>
              </a:rPr>
              <a:t>E-learning Course (MOOC) on waste </a:t>
            </a:r>
            <a:endParaRPr lang="en-GB" sz="1600" dirty="0" smtClean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en-GB" sz="1600" dirty="0">
                <a:latin typeface="Century Gothic" panose="020B0502020202020204" pitchFamily="34" charset="0"/>
              </a:rPr>
              <a:t>Training tools on greening the SAIs 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10"/>
            </a:pPr>
            <a:r>
              <a:rPr lang="en-GB" sz="1600" dirty="0">
                <a:latin typeface="Century Gothic" panose="020B0502020202020204" pitchFamily="34" charset="0"/>
              </a:rPr>
              <a:t>Training Tool on: Environmental Data: Resources and Option for SAIs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4089" y="4586907"/>
            <a:ext cx="497114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id-ID" sz="1600" dirty="0">
                <a:latin typeface="Century Gothic" panose="020B0502020202020204" pitchFamily="34" charset="0"/>
              </a:rPr>
              <a:t>Visibility on Environmental Auditing (Communication</a:t>
            </a:r>
            <a:r>
              <a:rPr lang="id-ID" sz="1600" dirty="0" smtClean="0">
                <a:latin typeface="Century Gothic" panose="020B0502020202020204" pitchFamily="34" charset="0"/>
              </a:rPr>
              <a:t>)</a:t>
            </a:r>
            <a:endParaRPr lang="en-ID" sz="1600" dirty="0" smtClean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id-ID" sz="1600" dirty="0">
                <a:latin typeface="Century Gothic" panose="020B0502020202020204" pitchFamily="34" charset="0"/>
              </a:rPr>
              <a:t>Environmental Health (focus on Air Pollution</a:t>
            </a:r>
            <a:r>
              <a:rPr lang="id-ID" sz="1600" dirty="0" smtClean="0">
                <a:latin typeface="Century Gothic" panose="020B0502020202020204" pitchFamily="34" charset="0"/>
              </a:rPr>
              <a:t>)</a:t>
            </a:r>
            <a:endParaRPr lang="en-ID" sz="1600" dirty="0" smtClean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id-ID" sz="1600" dirty="0">
                <a:latin typeface="Century Gothic" panose="020B0502020202020204" pitchFamily="34" charset="0"/>
              </a:rPr>
              <a:t>Greening </a:t>
            </a:r>
            <a:r>
              <a:rPr lang="id-ID" sz="1600" dirty="0" smtClean="0">
                <a:latin typeface="Century Gothic" panose="020B0502020202020204" pitchFamily="34" charset="0"/>
              </a:rPr>
              <a:t>Cities</a:t>
            </a:r>
            <a:endParaRPr lang="en-ID" sz="1600" dirty="0" smtClean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6"/>
            </a:pPr>
            <a:r>
              <a:rPr lang="id-ID" sz="1600" dirty="0">
                <a:latin typeface="Century Gothic" panose="020B0502020202020204" pitchFamily="34" charset="0"/>
              </a:rPr>
              <a:t>Water Sanitation (Waste Water)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14928" y="706654"/>
            <a:ext cx="6229089" cy="5000182"/>
            <a:chOff x="1648278" y="649504"/>
            <a:chExt cx="6229089" cy="50001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278" y="649504"/>
              <a:ext cx="6229089" cy="5000182"/>
            </a:xfrm>
            <a:prstGeom prst="rect">
              <a:avLst/>
            </a:prstGeom>
          </p:spPr>
        </p:pic>
        <p:pic>
          <p:nvPicPr>
            <p:cNvPr id="21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" t="4720" r="1851" b="11610"/>
            <a:stretch>
              <a:fillRect/>
            </a:stretch>
          </p:blipFill>
          <p:spPr bwMode="auto">
            <a:xfrm>
              <a:off x="1819728" y="846225"/>
              <a:ext cx="5889760" cy="3733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6031592" y="3206745"/>
            <a:ext cx="5181527" cy="3019127"/>
            <a:chOff x="6031592" y="3149595"/>
            <a:chExt cx="5181527" cy="30191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592" y="3149595"/>
              <a:ext cx="5181527" cy="3019127"/>
            </a:xfrm>
            <a:prstGeom prst="rect">
              <a:avLst/>
            </a:prstGeom>
          </p:spPr>
        </p:pic>
        <p:pic>
          <p:nvPicPr>
            <p:cNvPr id="22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5" t="8656" r="7939" b="10625"/>
            <a:stretch>
              <a:fillRect/>
            </a:stretch>
          </p:blipFill>
          <p:spPr bwMode="auto">
            <a:xfrm>
              <a:off x="6710044" y="3339404"/>
              <a:ext cx="3783418" cy="224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Content Placeholder 2"/>
          <p:cNvSpPr txBox="1">
            <a:spLocks noChangeArrowheads="1"/>
          </p:cNvSpPr>
          <p:nvPr/>
        </p:nvSpPr>
        <p:spPr>
          <a:xfrm>
            <a:off x="8168976" y="903375"/>
            <a:ext cx="2752533" cy="1906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FontTx/>
              <a:buNone/>
            </a:pPr>
            <a:r>
              <a:rPr lang="en-US" altLang="en-US" sz="3200" dirty="0" smtClean="0"/>
              <a:t>More information,</a:t>
            </a:r>
          </a:p>
          <a:p>
            <a:pPr algn="l">
              <a:spcBef>
                <a:spcPts val="0"/>
              </a:spcBef>
              <a:buFontTx/>
              <a:buNone/>
            </a:pPr>
            <a:r>
              <a:rPr lang="en-US" altLang="en-US" sz="3200" dirty="0" smtClean="0"/>
              <a:t>please click </a:t>
            </a:r>
            <a:r>
              <a:rPr lang="en-US" altLang="en-US" sz="3200" dirty="0" smtClean="0">
                <a:hlinkClick r:id="rId6"/>
              </a:rPr>
              <a:t>www.wgea.org</a:t>
            </a:r>
            <a:endParaRPr lang="en-US" altLang="en-US" sz="3200" dirty="0" smtClean="0"/>
          </a:p>
        </p:txBody>
      </p:sp>
      <p:grpSp>
        <p:nvGrpSpPr>
          <p:cNvPr id="28" name="Group 27"/>
          <p:cNvGrpSpPr/>
          <p:nvPr/>
        </p:nvGrpSpPr>
        <p:grpSpPr>
          <a:xfrm>
            <a:off x="1096499" y="3669693"/>
            <a:ext cx="1599341" cy="2453853"/>
            <a:chOff x="1096499" y="3669693"/>
            <a:chExt cx="1599341" cy="24538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6" t="8042" r="29468" b="8360"/>
            <a:stretch/>
          </p:blipFill>
          <p:spPr>
            <a:xfrm>
              <a:off x="1096499" y="3669693"/>
              <a:ext cx="1599341" cy="2453853"/>
            </a:xfrm>
            <a:prstGeom prst="roundRect">
              <a:avLst>
                <a:gd name="adj" fmla="val 12646"/>
              </a:avLst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8"/>
            <a:srcRect l="48661" t="27451" r="33769" b="11954"/>
            <a:stretch/>
          </p:blipFill>
          <p:spPr>
            <a:xfrm>
              <a:off x="1152149" y="3874389"/>
              <a:ext cx="1505326" cy="202916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257642" y="4602951"/>
            <a:ext cx="876396" cy="1757240"/>
            <a:chOff x="2257642" y="4602951"/>
            <a:chExt cx="876396" cy="17572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6" t="8042" r="29468" b="8360"/>
            <a:stretch/>
          </p:blipFill>
          <p:spPr>
            <a:xfrm>
              <a:off x="2257642" y="4602951"/>
              <a:ext cx="876396" cy="1757240"/>
            </a:xfrm>
            <a:prstGeom prst="roundRect">
              <a:avLst>
                <a:gd name="adj" fmla="val 12646"/>
              </a:avLst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/>
            <a:srcRect l="16325" t="22479" r="66105" b="16926"/>
            <a:stretch/>
          </p:blipFill>
          <p:spPr>
            <a:xfrm>
              <a:off x="2292087" y="4763457"/>
              <a:ext cx="820206" cy="1415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9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2917371" cy="6858000"/>
          </a:xfrm>
          <a:prstGeom prst="rect">
            <a:avLst/>
          </a:prstGeom>
          <a:solidFill>
            <a:srgbClr val="00B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7"/>
          <a:stretch/>
        </p:blipFill>
        <p:spPr>
          <a:xfrm>
            <a:off x="1664602" y="756557"/>
            <a:ext cx="9270098" cy="53448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4602" y="756557"/>
            <a:ext cx="3178628" cy="5355035"/>
          </a:xfrm>
          <a:prstGeom prst="rect">
            <a:avLst/>
          </a:prstGeom>
          <a:solidFill>
            <a:srgbClr val="04050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ID" dirty="0" smtClean="0">
                <a:solidFill>
                  <a:prstClr val="white"/>
                </a:solidFill>
              </a:rPr>
              <a:t>^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64" y="1715886"/>
            <a:ext cx="47552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tabLst>
                <a:tab pos="4210050" algn="l"/>
              </a:tabLst>
            </a:pPr>
            <a:r>
              <a:rPr lang="en-ID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INTOSAI WGEA</a:t>
            </a:r>
          </a:p>
          <a:p>
            <a:pPr defTabSz="457200">
              <a:tabLst>
                <a:tab pos="4210050" algn="l"/>
              </a:tabLst>
            </a:pPr>
            <a:r>
              <a:rPr lang="en-ID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REPORT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64" y="3924360"/>
            <a:ext cx="4303466" cy="87539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id-ID" sz="1800" dirty="0" smtClean="0"/>
              <a:t>The 11</a:t>
            </a:r>
            <a:r>
              <a:rPr lang="en-US" altLang="id-ID" sz="1800" baseline="30000" dirty="0" smtClean="0"/>
              <a:t>th</a:t>
            </a:r>
            <a:r>
              <a:rPr lang="en-US" altLang="id-ID" sz="1800" dirty="0" smtClean="0"/>
              <a:t> INTOSAI KSC MEETING</a:t>
            </a:r>
          </a:p>
          <a:p>
            <a:pPr algn="l">
              <a:spcBef>
                <a:spcPts val="0"/>
              </a:spcBef>
            </a:pPr>
            <a:r>
              <a:rPr lang="en-US" altLang="id-ID" sz="1800" dirty="0" smtClean="0"/>
              <a:t>12 – 14 JUNE 2019</a:t>
            </a:r>
          </a:p>
          <a:p>
            <a:pPr algn="l">
              <a:spcBef>
                <a:spcPts val="0"/>
              </a:spcBef>
            </a:pPr>
            <a:r>
              <a:rPr lang="en-US" altLang="id-ID" sz="1800" dirty="0" smtClean="0"/>
              <a:t>PAMPANGA, PHILIPPINES</a:t>
            </a:r>
            <a:endParaRPr lang="et-EE" altLang="id-ID" sz="18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9276998" y="929393"/>
            <a:ext cx="1719165" cy="2114610"/>
            <a:chOff x="9276998" y="929393"/>
            <a:chExt cx="1719165" cy="2114610"/>
          </a:xfrm>
        </p:grpSpPr>
        <p:pic>
          <p:nvPicPr>
            <p:cNvPr id="13" name="Picture 12"/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598" y="929393"/>
              <a:ext cx="1080000" cy="1080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276998" y="2182229"/>
              <a:ext cx="17191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ID" sz="2800" dirty="0" smtClean="0">
                  <a:solidFill>
                    <a:srgbClr val="9E9DA0"/>
                  </a:solidFill>
                  <a:latin typeface="Franklin Gothic Book" panose="020B0503020102020204" pitchFamily="34" charset="0"/>
                </a:rPr>
                <a:t>INTOSAI</a:t>
              </a:r>
            </a:p>
            <a:p>
              <a:pPr>
                <a:lnSpc>
                  <a:spcPts val="1500"/>
                </a:lnSpc>
              </a:pPr>
              <a:r>
                <a:rPr lang="en-ID" sz="1400" dirty="0" smtClean="0">
                  <a:solidFill>
                    <a:srgbClr val="9E9DA0"/>
                  </a:solidFill>
                  <a:latin typeface="Franklin Gothic Book" panose="020B0503020102020204" pitchFamily="34" charset="0"/>
                </a:rPr>
                <a:t>Working Group </a:t>
              </a:r>
            </a:p>
            <a:p>
              <a:pPr>
                <a:lnSpc>
                  <a:spcPts val="1500"/>
                </a:lnSpc>
              </a:pPr>
              <a:r>
                <a:rPr lang="en-ID" sz="1400" dirty="0" smtClean="0">
                  <a:solidFill>
                    <a:srgbClr val="9E9DA0"/>
                  </a:solidFill>
                  <a:latin typeface="Franklin Gothic Book" panose="020B0503020102020204" pitchFamily="34" charset="0"/>
                </a:rPr>
                <a:t>On Environmental</a:t>
              </a:r>
            </a:p>
            <a:p>
              <a:pPr>
                <a:lnSpc>
                  <a:spcPts val="1500"/>
                </a:lnSpc>
              </a:pPr>
              <a:r>
                <a:rPr lang="en-ID" sz="1400" dirty="0" smtClean="0">
                  <a:solidFill>
                    <a:srgbClr val="9E9DA0"/>
                  </a:solidFill>
                  <a:latin typeface="Franklin Gothic Book" panose="020B0503020102020204" pitchFamily="34" charset="0"/>
                </a:rPr>
                <a:t>Auditing</a:t>
              </a:r>
              <a:endParaRPr lang="en-US" sz="1400" dirty="0">
                <a:solidFill>
                  <a:srgbClr val="9E9DA0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5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5" grpId="0"/>
          <p:bldP spid="9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2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5" grpId="0"/>
          <p:bldP spid="9" grpId="0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1412305"/>
            <a:ext cx="6300787" cy="31083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219450" y="285950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43430" y="413331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22272" y="257103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20360" y="385264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06092" y="260151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59280" y="2855755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52340" y="3023005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91450" y="240992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95960" y="2912905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92680" y="349577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93160" y="260408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68775" y="3337604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13400" y="220457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31280" y="398091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38860" y="2750980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52785" y="327440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84365" y="314828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21735" y="275648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88385" y="246120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26460" y="230880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21735" y="290888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579590" y="307208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40785" y="222308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892732" y="318873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35960" y="2575508"/>
            <a:ext cx="72000" cy="72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05660" y="377644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40785" y="208020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1797" y="248530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43850" y="242897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26485" y="268980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68855" y="332432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853300" y="200034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599940" y="3203980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056234" y="3517399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315642" y="281106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25142" y="276343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43800" y="236229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048942" y="280153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69485" y="257550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931285" y="342323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453185" y="2731930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06092" y="287773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693160" y="228975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721735" y="391853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524250" y="291665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636010" y="233738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88385" y="262313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539100" y="279092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361050" y="2924175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34085" y="2484280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100950" y="282902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176179" y="419554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292575" y="3280454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20025" y="210512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87067" y="299203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382317" y="285868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230755" y="380057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967085" y="363635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357935" y="3246280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540760" y="235643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172767" y="292536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07082" y="207431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759382" y="239816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310435" y="381454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077517" y="298251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645535" y="250883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29575" y="253374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607435" y="398520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638040" y="3308755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845560" y="369945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983285" y="3243105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310435" y="369071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787957" y="258866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768907" y="322683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148575" y="2267047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759382" y="2312438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265800" y="261097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096679" y="2963705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626485" y="345498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670935" y="3588333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278110" y="437536"/>
            <a:ext cx="489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smtClean="0">
                <a:latin typeface="Arial "/>
              </a:rPr>
              <a:t>WGEA MEMBERSHIP</a:t>
            </a:r>
            <a:endParaRPr lang="en-US" sz="3200" dirty="0">
              <a:latin typeface="Arial 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2987" y="244566"/>
            <a:ext cx="1521922" cy="1825241"/>
            <a:chOff x="7492987" y="244566"/>
            <a:chExt cx="1521922" cy="1825241"/>
          </a:xfrm>
        </p:grpSpPr>
        <p:graphicFrame>
          <p:nvGraphicFramePr>
            <p:cNvPr id="110" name="Chart 109"/>
            <p:cNvGraphicFramePr/>
            <p:nvPr>
              <p:extLst>
                <p:ext uri="{D42A27DB-BD31-4B8C-83A1-F6EECF244321}">
                  <p14:modId xmlns:p14="http://schemas.microsoft.com/office/powerpoint/2010/main" val="312437613"/>
                </p:ext>
              </p:extLst>
            </p:nvPr>
          </p:nvGraphicFramePr>
          <p:xfrm>
            <a:off x="7492987" y="244566"/>
            <a:ext cx="1521922" cy="18252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2" name="TextBox 111"/>
            <p:cNvSpPr txBox="1"/>
            <p:nvPr/>
          </p:nvSpPr>
          <p:spPr>
            <a:xfrm>
              <a:off x="7872038" y="834021"/>
              <a:ext cx="75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 smtClean="0"/>
                <a:t>77</a:t>
              </a:r>
              <a:endParaRPr lang="en-US" sz="3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92987" y="1842270"/>
            <a:ext cx="1521922" cy="1825241"/>
            <a:chOff x="7492987" y="1842270"/>
            <a:chExt cx="1521922" cy="1825241"/>
          </a:xfrm>
        </p:grpSpPr>
        <p:graphicFrame>
          <p:nvGraphicFramePr>
            <p:cNvPr id="111" name="Chart 110"/>
            <p:cNvGraphicFramePr/>
            <p:nvPr>
              <p:extLst>
                <p:ext uri="{D42A27DB-BD31-4B8C-83A1-F6EECF244321}">
                  <p14:modId xmlns:p14="http://schemas.microsoft.com/office/powerpoint/2010/main" val="4034925237"/>
                </p:ext>
              </p:extLst>
            </p:nvPr>
          </p:nvGraphicFramePr>
          <p:xfrm>
            <a:off x="7492987" y="1842270"/>
            <a:ext cx="1521922" cy="18252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3" name="TextBox 112"/>
            <p:cNvSpPr txBox="1"/>
            <p:nvPr/>
          </p:nvSpPr>
          <p:spPr>
            <a:xfrm>
              <a:off x="7872038" y="2431725"/>
              <a:ext cx="75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dirty="0" smtClean="0"/>
                <a:t>16</a:t>
              </a:r>
              <a:endParaRPr lang="en-US" sz="36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9060497" y="741688"/>
            <a:ext cx="196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WGEA Members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095690" y="1970060"/>
            <a:ext cx="196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WGEA Steering Committee Members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562850" y="3525079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id-ID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Brazil, Cameroon, Canada, China, Czech Republic, European Court of Auditors (ECA), Estonia, India, Indonesia, Kuwait, Lesotho, Morocco, New Zealand, Pakistan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id-ID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Philippines, United States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19164" y="4779724"/>
            <a:ext cx="3791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</a:t>
            </a:r>
            <a:r>
              <a:rPr lang="en-ID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WGEA</a:t>
            </a:r>
            <a:endParaRPr lang="en-ID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96229" y="5333889"/>
            <a:ext cx="6904898" cy="1280544"/>
            <a:chOff x="296229" y="5333889"/>
            <a:chExt cx="6904898" cy="1280544"/>
          </a:xfrm>
        </p:grpSpPr>
        <p:grpSp>
          <p:nvGrpSpPr>
            <p:cNvPr id="6" name="Group 5"/>
            <p:cNvGrpSpPr/>
            <p:nvPr/>
          </p:nvGrpSpPr>
          <p:grpSpPr>
            <a:xfrm>
              <a:off x="296229" y="5367751"/>
              <a:ext cx="1041571" cy="1246682"/>
              <a:chOff x="296229" y="5367751"/>
              <a:chExt cx="1041571" cy="1246682"/>
            </a:xfrm>
          </p:grpSpPr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326" y="5367751"/>
                <a:ext cx="523377" cy="824040"/>
              </a:xfrm>
              <a:prstGeom prst="rect">
                <a:avLst/>
              </a:prstGeom>
            </p:spPr>
          </p:pic>
          <p:sp>
            <p:nvSpPr>
              <p:cNvPr id="100" name="Rectangle 99"/>
              <p:cNvSpPr/>
              <p:nvPr/>
            </p:nvSpPr>
            <p:spPr>
              <a:xfrm>
                <a:off x="296229" y="6306656"/>
                <a:ext cx="10415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ID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OLACEFS</a:t>
                </a:r>
                <a:endParaRPr lang="en-ID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31999" y="5380259"/>
              <a:ext cx="1041571" cy="1234174"/>
              <a:chOff x="1331999" y="5380259"/>
              <a:chExt cx="1041571" cy="1234174"/>
            </a:xfrm>
          </p:grpSpPr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3150" y="5380259"/>
                <a:ext cx="599269" cy="799025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>
                <a:off x="1331999" y="6306656"/>
                <a:ext cx="10415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ID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EUROSAI</a:t>
                </a:r>
                <a:endParaRPr lang="en-ID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368514" y="5402667"/>
              <a:ext cx="1041571" cy="1211766"/>
              <a:chOff x="2368514" y="5402667"/>
              <a:chExt cx="1041571" cy="1211766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7124" y="5402667"/>
                <a:ext cx="604350" cy="754209"/>
              </a:xfrm>
              <a:prstGeom prst="rect">
                <a:avLst/>
              </a:prstGeom>
            </p:spPr>
          </p:pic>
          <p:sp>
            <p:nvSpPr>
              <p:cNvPr id="102" name="Rectangle 101"/>
              <p:cNvSpPr/>
              <p:nvPr/>
            </p:nvSpPr>
            <p:spPr>
              <a:xfrm>
                <a:off x="2368514" y="6306656"/>
                <a:ext cx="10415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ID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AFROSAI</a:t>
                </a:r>
                <a:endParaRPr lang="en-ID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551647" y="5582658"/>
              <a:ext cx="1041571" cy="1031775"/>
              <a:chOff x="3551647" y="5582658"/>
              <a:chExt cx="1041571" cy="1031775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806" y="5582658"/>
                <a:ext cx="777252" cy="394226"/>
              </a:xfrm>
              <a:prstGeom prst="rect">
                <a:avLst/>
              </a:prstGeom>
            </p:spPr>
          </p:pic>
          <p:sp>
            <p:nvSpPr>
              <p:cNvPr id="103" name="Rectangle 102"/>
              <p:cNvSpPr/>
              <p:nvPr/>
            </p:nvSpPr>
            <p:spPr>
              <a:xfrm>
                <a:off x="3551647" y="6306656"/>
                <a:ext cx="10415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ID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ARABOSAI</a:t>
                </a:r>
                <a:endParaRPr lang="en-ID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90074" y="5333889"/>
              <a:ext cx="1041571" cy="1280544"/>
              <a:chOff x="4690074" y="5333889"/>
              <a:chExt cx="1041571" cy="1280544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3865" y="5333889"/>
                <a:ext cx="833989" cy="891765"/>
              </a:xfrm>
              <a:prstGeom prst="rect">
                <a:avLst/>
              </a:prstGeom>
            </p:spPr>
          </p:pic>
          <p:sp>
            <p:nvSpPr>
              <p:cNvPr id="120" name="Rectangle 119"/>
              <p:cNvSpPr/>
              <p:nvPr/>
            </p:nvSpPr>
            <p:spPr>
              <a:xfrm>
                <a:off x="4690074" y="6306656"/>
                <a:ext cx="10415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ID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ASOSAI</a:t>
                </a:r>
                <a:endParaRPr lang="en-ID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807933" y="5343937"/>
              <a:ext cx="1393194" cy="1270496"/>
              <a:chOff x="5807933" y="5343937"/>
              <a:chExt cx="1393194" cy="1270496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9567" y="5343937"/>
                <a:ext cx="1029927" cy="871669"/>
              </a:xfrm>
              <a:prstGeom prst="rect">
                <a:avLst/>
              </a:prstGeom>
            </p:spPr>
          </p:pic>
          <p:sp>
            <p:nvSpPr>
              <p:cNvPr id="121" name="Rectangle 120"/>
              <p:cNvSpPr/>
              <p:nvPr/>
            </p:nvSpPr>
            <p:spPr>
              <a:xfrm>
                <a:off x="5807933" y="6306656"/>
                <a:ext cx="139319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ID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ACAG/PASAI</a:t>
                </a:r>
                <a:endParaRPr lang="en-ID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aphicFrame>
        <p:nvGraphicFramePr>
          <p:cNvPr id="3" name="Table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8067896"/>
              </p:ext>
            </p:extLst>
          </p:nvPr>
        </p:nvGraphicFramePr>
        <p:xfrm>
          <a:off x="7606392" y="4723290"/>
          <a:ext cx="4063093" cy="182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943">
                <a:tc grid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ID" sz="20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Coordinators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94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ACAG/PASAI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Zealand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4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ASOSAI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China 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94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ARABOSAI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Kuwait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94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AFROSAI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Cameroon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94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EUROSAI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Estonia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94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OLACEFS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ID" sz="1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Brazil</a:t>
                      </a:r>
                      <a:endParaRPr lang="en-US"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8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4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6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6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7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7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7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8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8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9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10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10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0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10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11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1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11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12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1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12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13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13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1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13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14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1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14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5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15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15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16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16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6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16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1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17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1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18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18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6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18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8050"/>
                                </p:stCondLst>
                                <p:childTnLst>
                                  <p:par>
                                    <p:cTn id="19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8150"/>
                                </p:stCondLst>
                                <p:childTnLst>
                                  <p:par>
                                    <p:cTn id="19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9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8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19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20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4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2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7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20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0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21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3" fill="hold">
                                <p:stCondLst>
                                  <p:cond delay="8850"/>
                                </p:stCondLst>
                                <p:childTnLst>
                                  <p:par>
                                    <p:cTn id="2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6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21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9050"/>
                                </p:stCondLst>
                                <p:childTnLst>
                                  <p:par>
                                    <p:cTn id="22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2" fill="hold">
                                <p:stCondLst>
                                  <p:cond delay="9150"/>
                                </p:stCondLst>
                                <p:childTnLst>
                                  <p:par>
                                    <p:cTn id="22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5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2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8" fill="hold">
                                <p:stCondLst>
                                  <p:cond delay="9350"/>
                                </p:stCondLst>
                                <p:childTnLst>
                                  <p:par>
                                    <p:cTn id="22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1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2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4" fill="hold">
                                <p:stCondLst>
                                  <p:cond delay="9550"/>
                                </p:stCondLst>
                                <p:childTnLst>
                                  <p:par>
                                    <p:cTn id="23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7" fill="hold">
                                <p:stCondLst>
                                  <p:cond delay="9650"/>
                                </p:stCondLst>
                                <p:childTnLst>
                                  <p:par>
                                    <p:cTn id="23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2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3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24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6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24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10050"/>
                                </p:stCondLst>
                                <p:childTnLst>
                                  <p:par>
                                    <p:cTn id="25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2" fill="hold">
                                <p:stCondLst>
                                  <p:cond delay="10150"/>
                                </p:stCondLst>
                                <p:childTnLst>
                                  <p:par>
                                    <p:cTn id="25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5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25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1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2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5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26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1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2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5" fill="hold">
                                <p:stCondLst>
                                  <p:cond delay="13250"/>
                                </p:stCondLst>
                                <p:childTnLst>
                                  <p:par>
                                    <p:cTn id="2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8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9" fill="hold">
                                <p:stCondLst>
                                  <p:cond delay="14250"/>
                                </p:stCondLst>
                                <p:childTnLst>
                                  <p:par>
                                    <p:cTn id="2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2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5" fill="hold">
                                <p:stCondLst>
                                  <p:cond delay="15250"/>
                                </p:stCondLst>
                                <p:childTnLst>
                                  <p:par>
                                    <p:cTn id="28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8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9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1" fill="hold">
                                <p:stCondLst>
                                  <p:cond delay="16250"/>
                                </p:stCondLst>
                                <p:childTnLst>
                                  <p:par>
                                    <p:cTn id="29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/>
          <p:bldP spid="114" grpId="0"/>
          <p:bldP spid="115" grpId="0"/>
          <p:bldP spid="116" grpId="0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1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2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3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3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4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6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6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7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7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7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8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8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9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10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10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0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10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11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1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11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12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12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12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13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13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1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13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14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1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14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5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6850"/>
                                </p:stCondLst>
                                <p:childTnLst>
                                  <p:par>
                                    <p:cTn id="15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15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16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16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6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7350"/>
                                </p:stCondLst>
                                <p:childTnLst>
                                  <p:par>
                                    <p:cTn id="16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1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17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17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18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18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6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18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8050"/>
                                </p:stCondLst>
                                <p:childTnLst>
                                  <p:par>
                                    <p:cTn id="19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8150"/>
                                </p:stCondLst>
                                <p:childTnLst>
                                  <p:par>
                                    <p:cTn id="19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5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9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8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19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20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4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2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7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20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0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21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3" fill="hold">
                                <p:stCondLst>
                                  <p:cond delay="8850"/>
                                </p:stCondLst>
                                <p:childTnLst>
                                  <p:par>
                                    <p:cTn id="2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6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21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9" fill="hold">
                                <p:stCondLst>
                                  <p:cond delay="9050"/>
                                </p:stCondLst>
                                <p:childTnLst>
                                  <p:par>
                                    <p:cTn id="22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2" fill="hold">
                                <p:stCondLst>
                                  <p:cond delay="9150"/>
                                </p:stCondLst>
                                <p:childTnLst>
                                  <p:par>
                                    <p:cTn id="22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5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2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8" fill="hold">
                                <p:stCondLst>
                                  <p:cond delay="9350"/>
                                </p:stCondLst>
                                <p:childTnLst>
                                  <p:par>
                                    <p:cTn id="22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1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23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4" fill="hold">
                                <p:stCondLst>
                                  <p:cond delay="9550"/>
                                </p:stCondLst>
                                <p:childTnLst>
                                  <p:par>
                                    <p:cTn id="23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7" fill="hold">
                                <p:stCondLst>
                                  <p:cond delay="9650"/>
                                </p:stCondLst>
                                <p:childTnLst>
                                  <p:par>
                                    <p:cTn id="23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0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2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3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24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6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24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10050"/>
                                </p:stCondLst>
                                <p:childTnLst>
                                  <p:par>
                                    <p:cTn id="25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2" fill="hold">
                                <p:stCondLst>
                                  <p:cond delay="10150"/>
                                </p:stCondLst>
                                <p:childTnLst>
                                  <p:par>
                                    <p:cTn id="25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5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25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1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2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5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26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1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2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5" fill="hold">
                                <p:stCondLst>
                                  <p:cond delay="13250"/>
                                </p:stCondLst>
                                <p:childTnLst>
                                  <p:par>
                                    <p:cTn id="2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8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9" fill="hold">
                                <p:stCondLst>
                                  <p:cond delay="14250"/>
                                </p:stCondLst>
                                <p:childTnLst>
                                  <p:par>
                                    <p:cTn id="2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2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5" fill="hold">
                                <p:stCondLst>
                                  <p:cond delay="15250"/>
                                </p:stCondLst>
                                <p:childTnLst>
                                  <p:par>
                                    <p:cTn id="28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8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9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1" fill="hold">
                                <p:stCondLst>
                                  <p:cond delay="16250"/>
                                </p:stCondLst>
                                <p:childTnLst>
                                  <p:par>
                                    <p:cTn id="29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/>
          <p:bldP spid="114" grpId="0"/>
          <p:bldP spid="115" grpId="0"/>
          <p:bldP spid="116" grpId="0"/>
          <p:bldP spid="1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/>
          <p:cNvSpPr/>
          <p:nvPr/>
        </p:nvSpPr>
        <p:spPr>
          <a:xfrm>
            <a:off x="5196768" y="4983077"/>
            <a:ext cx="360000" cy="360000"/>
          </a:xfrm>
          <a:prstGeom prst="ellipse">
            <a:avLst/>
          </a:prstGeom>
          <a:solidFill>
            <a:srgbClr val="FB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196768" y="3946671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400" flipH="1">
            <a:off x="759546" y="1709314"/>
            <a:ext cx="1955017" cy="4491097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477">
            <a:off x="1933046" y="1689548"/>
            <a:ext cx="1918081" cy="202524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3962">
            <a:off x="2554406" y="3063833"/>
            <a:ext cx="1921142" cy="202837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452">
            <a:off x="2534485" y="2458463"/>
            <a:ext cx="1952439" cy="205939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407">
            <a:off x="2322268" y="1939129"/>
            <a:ext cx="1993311" cy="2104825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3289895" y="509008"/>
            <a:ext cx="5494375" cy="646331"/>
            <a:chOff x="-326613" y="446075"/>
            <a:chExt cx="3752063" cy="646331"/>
          </a:xfrm>
        </p:grpSpPr>
        <p:sp>
          <p:nvSpPr>
            <p:cNvPr id="132" name="Rounded Rectangle 131"/>
            <p:cNvSpPr/>
            <p:nvPr/>
          </p:nvSpPr>
          <p:spPr>
            <a:xfrm>
              <a:off x="-326613" y="470795"/>
              <a:ext cx="3752063" cy="6120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4546A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-326613" y="446075"/>
              <a:ext cx="37520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WORK PLAN 2017-2019 </a:t>
              </a:r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622172" y="1579948"/>
            <a:ext cx="6134399" cy="1249607"/>
            <a:chOff x="5622172" y="1394890"/>
            <a:chExt cx="5532542" cy="1249607"/>
          </a:xfrm>
        </p:grpSpPr>
        <p:sp>
          <p:nvSpPr>
            <p:cNvPr id="135" name="Rectangle 134"/>
            <p:cNvSpPr/>
            <p:nvPr/>
          </p:nvSpPr>
          <p:spPr>
            <a:xfrm>
              <a:off x="5622172" y="1721167"/>
              <a:ext cx="55325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dirty="0" smtClean="0">
                  <a:latin typeface="Century Gothic" panose="020B0502020202020204" pitchFamily="34" charset="0"/>
                  <a:ea typeface="ＭＳ Ｐゴシック" pitchFamily="34" charset="-128"/>
                </a:rPr>
                <a:t>Up-date existing and develop new </a:t>
              </a:r>
              <a:r>
                <a:rPr lang="en-GB" b="1" dirty="0" smtClean="0">
                  <a:latin typeface="Century Gothic" panose="020B0502020202020204" pitchFamily="34" charset="0"/>
                  <a:ea typeface="ＭＳ Ｐゴシック" pitchFamily="34" charset="-128"/>
                </a:rPr>
                <a:t>guidance materials </a:t>
              </a:r>
              <a:r>
                <a:rPr lang="en-GB" dirty="0" smtClean="0">
                  <a:latin typeface="Century Gothic" panose="020B0502020202020204" pitchFamily="34" charset="0"/>
                  <a:ea typeface="ＭＳ Ｐゴシック" pitchFamily="34" charset="-128"/>
                </a:rPr>
                <a:t>available to SAIs, conduct </a:t>
              </a:r>
              <a:r>
                <a:rPr lang="en-GB" b="1" dirty="0" smtClean="0">
                  <a:latin typeface="Century Gothic" panose="020B0502020202020204" pitchFamily="34" charset="0"/>
                  <a:ea typeface="ＭＳ Ｐゴシック" pitchFamily="34" charset="-128"/>
                </a:rPr>
                <a:t>research studies </a:t>
              </a:r>
              <a:r>
                <a:rPr lang="en-GB" dirty="0" smtClean="0">
                  <a:latin typeface="Century Gothic" panose="020B0502020202020204" pitchFamily="34" charset="0"/>
                  <a:ea typeface="ＭＳ Ｐゴシック" pitchFamily="34" charset="-128"/>
                </a:rPr>
                <a:t>on emerging topics in environmental auditing</a:t>
              </a:r>
              <a:endParaRPr lang="et-EE" dirty="0">
                <a:latin typeface="Century Gothic" panose="020B0502020202020204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622172" y="1394890"/>
              <a:ext cx="34568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GOAL 1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7" name="Oval 136"/>
          <p:cNvSpPr/>
          <p:nvPr/>
        </p:nvSpPr>
        <p:spPr>
          <a:xfrm>
            <a:off x="5196768" y="3041851"/>
            <a:ext cx="360000" cy="360000"/>
          </a:xfrm>
          <a:prstGeom prst="ellipse">
            <a:avLst/>
          </a:prstGeom>
          <a:solidFill>
            <a:srgbClr val="8EC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5622172" y="2952904"/>
            <a:ext cx="5820528" cy="710123"/>
            <a:chOff x="5622172" y="2691646"/>
            <a:chExt cx="5820528" cy="710123"/>
          </a:xfrm>
        </p:grpSpPr>
        <p:sp>
          <p:nvSpPr>
            <p:cNvPr id="139" name="Rectangle 138"/>
            <p:cNvSpPr/>
            <p:nvPr/>
          </p:nvSpPr>
          <p:spPr>
            <a:xfrm>
              <a:off x="5622172" y="3032437"/>
              <a:ext cx="58205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dirty="0" smtClean="0">
                  <a:latin typeface="Century Gothic" panose="020B0502020202020204" pitchFamily="34" charset="0"/>
                  <a:ea typeface="ＭＳ Ｐゴシック" pitchFamily="34" charset="-128"/>
                </a:rPr>
                <a:t>Facilitate </a:t>
              </a:r>
              <a:r>
                <a:rPr lang="en-GB" b="1" dirty="0" smtClean="0">
                  <a:latin typeface="Century Gothic" panose="020B0502020202020204" pitchFamily="34" charset="0"/>
                  <a:ea typeface="ＭＳ Ｐゴシック" pitchFamily="34" charset="-128"/>
                </a:rPr>
                <a:t>concurrent</a:t>
              </a:r>
              <a:r>
                <a:rPr lang="en-GB" b="0" dirty="0" smtClean="0">
                  <a:latin typeface="Century Gothic" panose="020B0502020202020204" pitchFamily="34" charset="0"/>
                  <a:ea typeface="ＭＳ Ｐゴシック" pitchFamily="34" charset="-128"/>
                </a:rPr>
                <a:t>,</a:t>
              </a:r>
              <a:r>
                <a:rPr lang="en-GB" b="1" dirty="0" smtClean="0">
                  <a:latin typeface="Century Gothic" panose="020B0502020202020204" pitchFamily="34" charset="0"/>
                  <a:ea typeface="ＭＳ Ｐゴシック" pitchFamily="34" charset="-128"/>
                </a:rPr>
                <a:t> joint</a:t>
              </a:r>
              <a:r>
                <a:rPr lang="en-GB" b="0" dirty="0" smtClean="0">
                  <a:latin typeface="Century Gothic" panose="020B0502020202020204" pitchFamily="34" charset="0"/>
                  <a:ea typeface="ＭＳ Ｐゴシック" pitchFamily="34" charset="-128"/>
                </a:rPr>
                <a:t>, and</a:t>
              </a:r>
              <a:r>
                <a:rPr lang="en-GB" b="1" dirty="0" smtClean="0">
                  <a:latin typeface="Century Gothic" panose="020B0502020202020204" pitchFamily="34" charset="0"/>
                  <a:ea typeface="ＭＳ Ｐゴシック" pitchFamily="34" charset="-128"/>
                </a:rPr>
                <a:t> coordinated audits</a:t>
              </a:r>
              <a:endParaRPr lang="et-E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622172" y="2691646"/>
              <a:ext cx="34568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000" b="1" dirty="0" smtClean="0">
                  <a:solidFill>
                    <a:srgbClr val="8EC841"/>
                  </a:solidFill>
                  <a:latin typeface="Century Gothic" panose="020B0502020202020204" pitchFamily="34" charset="0"/>
                </a:rPr>
                <a:t>GOAL 2</a:t>
              </a:r>
              <a:endParaRPr lang="en-US" sz="2000" b="1" dirty="0">
                <a:solidFill>
                  <a:srgbClr val="8EC84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622172" y="3868660"/>
            <a:ext cx="5820528" cy="972608"/>
            <a:chOff x="5622172" y="3759802"/>
            <a:chExt cx="5820528" cy="972608"/>
          </a:xfrm>
        </p:grpSpPr>
        <p:sp>
          <p:nvSpPr>
            <p:cNvPr id="142" name="Rectangle 141"/>
            <p:cNvSpPr/>
            <p:nvPr/>
          </p:nvSpPr>
          <p:spPr>
            <a:xfrm>
              <a:off x="5622172" y="4086079"/>
              <a:ext cx="58205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GB" dirty="0">
                  <a:latin typeface="Century Gothic" panose="020B0502020202020204" pitchFamily="34" charset="0"/>
                  <a:ea typeface="ＭＳ Ｐゴシック" pitchFamily="34" charset="-128"/>
                </a:rPr>
                <a:t>Enhance </a:t>
              </a:r>
              <a:r>
                <a:rPr lang="en-GB" b="1" dirty="0">
                  <a:latin typeface="Century Gothic" panose="020B0502020202020204" pitchFamily="34" charset="0"/>
                  <a:ea typeface="ＭＳ Ｐゴシック" pitchFamily="34" charset="-128"/>
                </a:rPr>
                <a:t>information dissemination</a:t>
              </a:r>
              <a:r>
                <a:rPr lang="en-GB" dirty="0">
                  <a:latin typeface="Century Gothic" panose="020B0502020202020204" pitchFamily="34" charset="0"/>
                  <a:ea typeface="ＭＳ Ｐゴシック" pitchFamily="34" charset="-128"/>
                </a:rPr>
                <a:t>, </a:t>
              </a:r>
              <a:r>
                <a:rPr lang="en-GB" b="1" dirty="0">
                  <a:latin typeface="Century Gothic" panose="020B0502020202020204" pitchFamily="34" charset="0"/>
                  <a:ea typeface="ＭＳ Ｐゴシック" pitchFamily="34" charset="-128"/>
                </a:rPr>
                <a:t>exchange</a:t>
              </a:r>
              <a:r>
                <a:rPr lang="en-GB" dirty="0">
                  <a:latin typeface="Century Gothic" panose="020B0502020202020204" pitchFamily="34" charset="0"/>
                  <a:ea typeface="ＭＳ Ｐゴシック" pitchFamily="34" charset="-128"/>
                </a:rPr>
                <a:t>, and </a:t>
              </a:r>
              <a:r>
                <a:rPr lang="en-GB" b="1" dirty="0">
                  <a:latin typeface="Century Gothic" panose="020B0502020202020204" pitchFamily="34" charset="0"/>
                  <a:ea typeface="ＭＳ Ｐゴシック" pitchFamily="34" charset="-128"/>
                </a:rPr>
                <a:t>training</a:t>
              </a:r>
              <a:endParaRPr lang="et-E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622172" y="3759802"/>
              <a:ext cx="34568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  <a:ea typeface="Calibri" panose="020F0502020204030204" pitchFamily="34" charset="0"/>
                </a:rPr>
                <a:t>GOAL 3</a:t>
              </a:r>
              <a:endParaRPr lang="en-US" sz="20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622172" y="4917766"/>
            <a:ext cx="5820528" cy="1249607"/>
            <a:chOff x="5622172" y="5056558"/>
            <a:chExt cx="5820528" cy="1249607"/>
          </a:xfrm>
        </p:grpSpPr>
        <p:sp>
          <p:nvSpPr>
            <p:cNvPr id="145" name="Rectangle 144"/>
            <p:cNvSpPr/>
            <p:nvPr/>
          </p:nvSpPr>
          <p:spPr>
            <a:xfrm>
              <a:off x="5622172" y="5382835"/>
              <a:ext cx="58205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dirty="0" smtClean="0">
                  <a:latin typeface="Century Gothic" panose="020B0502020202020204" pitchFamily="34" charset="0"/>
                  <a:ea typeface="ＭＳ Ｐゴシック" pitchFamily="34" charset="-128"/>
                </a:rPr>
                <a:t>Increase </a:t>
              </a:r>
              <a:r>
                <a:rPr lang="en-GB" b="1" dirty="0" smtClean="0">
                  <a:latin typeface="Century Gothic" panose="020B0502020202020204" pitchFamily="34" charset="0"/>
                  <a:ea typeface="ＭＳ Ｐゴシック" pitchFamily="34" charset="-128"/>
                </a:rPr>
                <a:t>cooperation</a:t>
              </a:r>
              <a:r>
                <a:rPr lang="en-GB" dirty="0" smtClean="0">
                  <a:latin typeface="Century Gothic" panose="020B0502020202020204" pitchFamily="34" charset="0"/>
                  <a:ea typeface="ＭＳ Ｐゴシック" pitchFamily="34" charset="-128"/>
                </a:rPr>
                <a:t> between the WGEA, international organizations and other INTOSAI bodies</a:t>
              </a:r>
              <a:endParaRPr lang="et-EE" dirty="0">
                <a:latin typeface="Century Gothic" panose="020B0502020202020204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622172" y="5056558"/>
              <a:ext cx="34568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000" b="1" dirty="0" smtClean="0">
                  <a:solidFill>
                    <a:srgbClr val="FFC000"/>
                  </a:solidFill>
                  <a:latin typeface="Century Gothic" panose="020B0502020202020204" pitchFamily="34" charset="0"/>
                </a:rPr>
                <a:t>GOAL 4</a:t>
              </a:r>
              <a:endParaRPr lang="en-US" sz="2000" b="1" dirty="0">
                <a:solidFill>
                  <a:srgbClr val="FFC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7" name="Oval 146"/>
          <p:cNvSpPr/>
          <p:nvPr/>
        </p:nvSpPr>
        <p:spPr>
          <a:xfrm>
            <a:off x="5196768" y="1679831"/>
            <a:ext cx="360000" cy="360000"/>
          </a:xfrm>
          <a:prstGeom prst="ellipse">
            <a:avLst/>
          </a:prstGeom>
          <a:solidFill>
            <a:srgbClr val="D5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" presetClass="entr" presetSubtype="3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" presetClass="entr" presetSubtype="3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5" presetID="2" presetClass="entr" presetSubtype="2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7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8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0" presetID="2" presetClass="entr" presetSubtype="6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2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3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 animBg="1"/>
          <p:bldP spid="125" grpId="0" animBg="1"/>
          <p:bldP spid="137" grpId="0" animBg="1"/>
          <p:bldP spid="1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7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 animBg="1"/>
          <p:bldP spid="125" grpId="0" animBg="1"/>
          <p:bldP spid="137" grpId="0" animBg="1"/>
          <p:bldP spid="14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rc 105"/>
          <p:cNvSpPr/>
          <p:nvPr/>
        </p:nvSpPr>
        <p:spPr>
          <a:xfrm flipH="1">
            <a:off x="1883490" y="3834401"/>
            <a:ext cx="1824038" cy="1822800"/>
          </a:xfrm>
          <a:prstGeom prst="arc">
            <a:avLst>
              <a:gd name="adj1" fmla="val 16200000"/>
              <a:gd name="adj2" fmla="val 5655531"/>
            </a:avLst>
          </a:prstGeom>
          <a:ln w="539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781300" y="1734438"/>
            <a:ext cx="1885950" cy="540000"/>
          </a:xfrm>
          <a:prstGeom prst="roundRect">
            <a:avLst>
              <a:gd name="adj" fmla="val 0"/>
            </a:avLst>
          </a:prstGeom>
          <a:solidFill>
            <a:srgbClr val="006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50" y="1540638"/>
            <a:ext cx="900000" cy="900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47173" y="1728807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667250" y="1734438"/>
            <a:ext cx="1885950" cy="54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553200" y="1734438"/>
            <a:ext cx="1885950" cy="54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8439150" y="1734438"/>
            <a:ext cx="1885950" cy="5400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9403556" y="2002076"/>
            <a:ext cx="1824038" cy="1822800"/>
          </a:xfrm>
          <a:prstGeom prst="arc">
            <a:avLst>
              <a:gd name="adj1" fmla="val 16200000"/>
              <a:gd name="adj2" fmla="val 5655531"/>
            </a:avLst>
          </a:prstGeom>
          <a:ln w="539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2781300" y="3562038"/>
            <a:ext cx="1885950" cy="540000"/>
          </a:xfrm>
          <a:prstGeom prst="roundRect">
            <a:avLst>
              <a:gd name="adj" fmla="val 0"/>
            </a:avLst>
          </a:prstGeom>
          <a:solidFill>
            <a:srgbClr val="006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0" name="Rounded Rectangle 99"/>
          <p:cNvSpPr/>
          <p:nvPr/>
        </p:nvSpPr>
        <p:spPr>
          <a:xfrm>
            <a:off x="4667250" y="3562038"/>
            <a:ext cx="1885950" cy="54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3" name="Rounded Rectangle 102"/>
          <p:cNvSpPr/>
          <p:nvPr/>
        </p:nvSpPr>
        <p:spPr>
          <a:xfrm>
            <a:off x="6553200" y="3562038"/>
            <a:ext cx="1885950" cy="54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4" name="Rounded Rectangle 103"/>
          <p:cNvSpPr/>
          <p:nvPr/>
        </p:nvSpPr>
        <p:spPr>
          <a:xfrm>
            <a:off x="8439150" y="3562038"/>
            <a:ext cx="1885950" cy="5400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8" name="Rounded Rectangle 107"/>
          <p:cNvSpPr/>
          <p:nvPr/>
        </p:nvSpPr>
        <p:spPr>
          <a:xfrm>
            <a:off x="2795509" y="5391313"/>
            <a:ext cx="1885950" cy="540000"/>
          </a:xfrm>
          <a:prstGeom prst="roundRect">
            <a:avLst>
              <a:gd name="adj" fmla="val 0"/>
            </a:avLst>
          </a:prstGeom>
          <a:solidFill>
            <a:srgbClr val="006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4681459" y="5391313"/>
            <a:ext cx="1885950" cy="54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6567409" y="5391313"/>
            <a:ext cx="1885950" cy="540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8453359" y="5391313"/>
            <a:ext cx="1885950" cy="5400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80" y="5197676"/>
            <a:ext cx="900000" cy="900000"/>
          </a:xfrm>
          <a:prstGeom prst="rect">
            <a:avLst/>
          </a:prstGeom>
        </p:spPr>
      </p:pic>
      <p:sp>
        <p:nvSpPr>
          <p:cNvPr id="112" name="Oval 111"/>
          <p:cNvSpPr/>
          <p:nvPr/>
        </p:nvSpPr>
        <p:spPr>
          <a:xfrm>
            <a:off x="5443649" y="1728807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309498" y="1728807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9102463" y="1728807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>
                <a:solidFill>
                  <a:schemeClr val="bg1"/>
                </a:solidFill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9102463" y="3562806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309498" y="3562806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443649" y="3562806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>
                <a:solidFill>
                  <a:schemeClr val="bg1"/>
                </a:solidFill>
              </a:rPr>
              <a:t>7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447173" y="3562806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>
                <a:solidFill>
                  <a:schemeClr val="bg1"/>
                </a:solidFill>
              </a:rPr>
              <a:t>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3447173" y="5379095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smtClean="0">
                <a:solidFill>
                  <a:schemeClr val="bg1"/>
                </a:solidFill>
              </a:rPr>
              <a:t>9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43649" y="5379095"/>
            <a:ext cx="540000" cy="540000"/>
            <a:chOff x="5024549" y="5057057"/>
            <a:chExt cx="540000" cy="540000"/>
          </a:xfrm>
        </p:grpSpPr>
        <p:sp>
          <p:nvSpPr>
            <p:cNvPr id="120" name="Oval 119"/>
            <p:cNvSpPr/>
            <p:nvPr/>
          </p:nvSpPr>
          <p:spPr>
            <a:xfrm>
              <a:off x="5024549" y="5057057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4549" y="5078496"/>
              <a:ext cx="5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dirty="0" smtClean="0">
                  <a:solidFill>
                    <a:schemeClr val="bg1"/>
                  </a:solidFill>
                </a:rPr>
                <a:t>10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09498" y="5379095"/>
            <a:ext cx="541949" cy="540000"/>
            <a:chOff x="6890398" y="5057057"/>
            <a:chExt cx="541949" cy="540000"/>
          </a:xfrm>
        </p:grpSpPr>
        <p:sp>
          <p:nvSpPr>
            <p:cNvPr id="121" name="Oval 120"/>
            <p:cNvSpPr/>
            <p:nvPr/>
          </p:nvSpPr>
          <p:spPr>
            <a:xfrm>
              <a:off x="6890398" y="5057057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892347" y="5078496"/>
              <a:ext cx="5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dirty="0" smtClean="0">
                  <a:solidFill>
                    <a:schemeClr val="bg1"/>
                  </a:solidFill>
                </a:rPr>
                <a:t>11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02463" y="5379095"/>
            <a:ext cx="540000" cy="540000"/>
            <a:chOff x="8683363" y="5057057"/>
            <a:chExt cx="540000" cy="540000"/>
          </a:xfrm>
        </p:grpSpPr>
        <p:sp>
          <p:nvSpPr>
            <p:cNvPr id="122" name="Oval 121"/>
            <p:cNvSpPr/>
            <p:nvPr/>
          </p:nvSpPr>
          <p:spPr>
            <a:xfrm>
              <a:off x="8683363" y="5057057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683363" y="5078496"/>
              <a:ext cx="5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dirty="0" smtClean="0">
                  <a:solidFill>
                    <a:schemeClr val="bg1"/>
                  </a:solidFill>
                </a:rPr>
                <a:t>12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943750" y="797447"/>
            <a:ext cx="19622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Draft </a:t>
            </a:r>
          </a:p>
          <a:p>
            <a:pPr lvl="0"/>
            <a:r>
              <a:rPr lang="en-US" dirty="0" smtClean="0"/>
              <a:t>Project Plan</a:t>
            </a:r>
          </a:p>
          <a:p>
            <a:pPr lvl="0"/>
            <a:r>
              <a:rPr lang="en-US" sz="1600" b="1" dirty="0" smtClean="0"/>
              <a:t>April  2017</a:t>
            </a:r>
            <a:endParaRPr lang="en-US" sz="1600" b="1" dirty="0"/>
          </a:p>
        </p:txBody>
      </p:sp>
      <p:sp>
        <p:nvSpPr>
          <p:cNvPr id="126" name="Rectangle 125"/>
          <p:cNvSpPr/>
          <p:nvPr/>
        </p:nvSpPr>
        <p:spPr>
          <a:xfrm>
            <a:off x="4667250" y="766669"/>
            <a:ext cx="1900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Comments from </a:t>
            </a:r>
          </a:p>
          <a:p>
            <a:pPr lvl="0"/>
            <a:r>
              <a:rPr lang="en-US" dirty="0" smtClean="0"/>
              <a:t>SC members</a:t>
            </a:r>
          </a:p>
          <a:p>
            <a:pPr lvl="0"/>
            <a:r>
              <a:rPr lang="en-US" dirty="0" smtClean="0"/>
              <a:t>April – May 2017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6529759" y="766669"/>
            <a:ext cx="1938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Approval of Project Plan</a:t>
            </a:r>
          </a:p>
          <a:p>
            <a:pPr lvl="0"/>
            <a:r>
              <a:rPr lang="en-US" b="1" dirty="0" smtClean="0"/>
              <a:t>Sept 2017</a:t>
            </a:r>
            <a:endParaRPr lang="en-US" b="1" dirty="0"/>
          </a:p>
        </p:txBody>
      </p:sp>
      <p:sp>
        <p:nvSpPr>
          <p:cNvPr id="128" name="Rectangle 127"/>
          <p:cNvSpPr/>
          <p:nvPr/>
        </p:nvSpPr>
        <p:spPr>
          <a:xfrm>
            <a:off x="8341074" y="766669"/>
            <a:ext cx="2027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Final version Project Plan</a:t>
            </a:r>
          </a:p>
          <a:p>
            <a:pPr lvl="0"/>
            <a:r>
              <a:rPr lang="en-US" b="1" dirty="0" smtClean="0"/>
              <a:t>Oct 2017</a:t>
            </a:r>
            <a:endParaRPr lang="en-US" b="1" dirty="0"/>
          </a:p>
        </p:txBody>
      </p:sp>
      <p:sp>
        <p:nvSpPr>
          <p:cNvPr id="129" name="Rectangle 128"/>
          <p:cNvSpPr/>
          <p:nvPr/>
        </p:nvSpPr>
        <p:spPr>
          <a:xfrm>
            <a:off x="8458200" y="2656882"/>
            <a:ext cx="1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 smtClean="0"/>
              <a:t>Elaborated Table of Contents</a:t>
            </a:r>
          </a:p>
          <a:p>
            <a:pPr lvl="0" algn="r"/>
            <a:r>
              <a:rPr lang="en-US" b="1" dirty="0" smtClean="0"/>
              <a:t>Dec 2017</a:t>
            </a:r>
            <a:endParaRPr lang="en-US" b="1" dirty="0"/>
          </a:p>
        </p:txBody>
      </p:sp>
      <p:sp>
        <p:nvSpPr>
          <p:cNvPr id="130" name="Rectangle 129"/>
          <p:cNvSpPr/>
          <p:nvPr/>
        </p:nvSpPr>
        <p:spPr>
          <a:xfrm>
            <a:off x="6553200" y="2933881"/>
            <a:ext cx="18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b="1" dirty="0" smtClean="0"/>
              <a:t>Draft  output</a:t>
            </a:r>
          </a:p>
          <a:p>
            <a:pPr lvl="0" algn="r"/>
            <a:r>
              <a:rPr lang="en-US" b="1" dirty="0" smtClean="0"/>
              <a:t>July 2018</a:t>
            </a:r>
            <a:endParaRPr lang="en-US" b="1" dirty="0"/>
          </a:p>
        </p:txBody>
      </p:sp>
      <p:sp>
        <p:nvSpPr>
          <p:cNvPr id="131" name="Rectangle 130"/>
          <p:cNvSpPr/>
          <p:nvPr/>
        </p:nvSpPr>
        <p:spPr>
          <a:xfrm>
            <a:off x="4671838" y="2379883"/>
            <a:ext cx="1916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 smtClean="0"/>
              <a:t>SC members approval on the final draft</a:t>
            </a:r>
          </a:p>
          <a:p>
            <a:pPr lvl="0" algn="r"/>
            <a:r>
              <a:rPr lang="en-US" b="1" dirty="0" smtClean="0"/>
              <a:t>Sept 2018</a:t>
            </a:r>
            <a:endParaRPr lang="en-US" b="1" dirty="0"/>
          </a:p>
        </p:txBody>
      </p:sp>
      <p:sp>
        <p:nvSpPr>
          <p:cNvPr id="132" name="Rectangle 131"/>
          <p:cNvSpPr/>
          <p:nvPr/>
        </p:nvSpPr>
        <p:spPr>
          <a:xfrm>
            <a:off x="2723474" y="2379883"/>
            <a:ext cx="200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 smtClean="0"/>
              <a:t> Exposure to INTOSAI Community</a:t>
            </a:r>
          </a:p>
          <a:p>
            <a:pPr lvl="0" algn="r"/>
            <a:r>
              <a:rPr lang="en-US" b="1" dirty="0" smtClean="0"/>
              <a:t>March- April 2019</a:t>
            </a:r>
            <a:endParaRPr lang="en-US" b="1" dirty="0"/>
          </a:p>
        </p:txBody>
      </p:sp>
      <p:sp>
        <p:nvSpPr>
          <p:cNvPr id="133" name="Rectangle 132"/>
          <p:cNvSpPr/>
          <p:nvPr/>
        </p:nvSpPr>
        <p:spPr>
          <a:xfrm>
            <a:off x="2723474" y="4726655"/>
            <a:ext cx="190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Final version</a:t>
            </a:r>
          </a:p>
          <a:p>
            <a:pPr lvl="0"/>
            <a:r>
              <a:rPr lang="en-US" b="1" dirty="0" smtClean="0"/>
              <a:t>May 2019</a:t>
            </a:r>
            <a:endParaRPr lang="en-US" b="1" dirty="0"/>
          </a:p>
        </p:txBody>
      </p:sp>
      <p:sp>
        <p:nvSpPr>
          <p:cNvPr id="134" name="Rectangle 133"/>
          <p:cNvSpPr/>
          <p:nvPr/>
        </p:nvSpPr>
        <p:spPr>
          <a:xfrm>
            <a:off x="4667250" y="4449656"/>
            <a:ext cx="1963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QA process,</a:t>
            </a:r>
          </a:p>
          <a:p>
            <a:pPr lvl="0"/>
            <a:r>
              <a:rPr lang="en-US" b="1" dirty="0" smtClean="0"/>
              <a:t>lay outing</a:t>
            </a:r>
          </a:p>
          <a:p>
            <a:pPr lvl="0"/>
            <a:r>
              <a:rPr lang="en-US" b="1" dirty="0" smtClean="0"/>
              <a:t>June – July 2019</a:t>
            </a:r>
            <a:endParaRPr lang="en-US" b="1" dirty="0"/>
          </a:p>
        </p:txBody>
      </p:sp>
      <p:sp>
        <p:nvSpPr>
          <p:cNvPr id="135" name="Rectangle 134"/>
          <p:cNvSpPr/>
          <p:nvPr/>
        </p:nvSpPr>
        <p:spPr>
          <a:xfrm>
            <a:off x="6535194" y="4172657"/>
            <a:ext cx="1950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Endorsement (WGEA Assembly meeting)</a:t>
            </a:r>
          </a:p>
          <a:p>
            <a:pPr lvl="0"/>
            <a:r>
              <a:rPr lang="en-US" b="1" dirty="0" smtClean="0"/>
              <a:t>August 2019</a:t>
            </a:r>
            <a:endParaRPr lang="en-US" b="1" dirty="0"/>
          </a:p>
        </p:txBody>
      </p:sp>
      <p:sp>
        <p:nvSpPr>
          <p:cNvPr id="136" name="Rectangle 135"/>
          <p:cNvSpPr/>
          <p:nvPr/>
        </p:nvSpPr>
        <p:spPr>
          <a:xfrm>
            <a:off x="8381654" y="4726655"/>
            <a:ext cx="1888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XXIII INCOSAI</a:t>
            </a:r>
          </a:p>
          <a:p>
            <a:pPr lvl="0"/>
            <a:r>
              <a:rPr lang="en-US" b="1" dirty="0" smtClean="0"/>
              <a:t>September 2019</a:t>
            </a:r>
            <a:endParaRPr lang="en-US" b="1" dirty="0"/>
          </a:p>
        </p:txBody>
      </p:sp>
      <p:sp>
        <p:nvSpPr>
          <p:cNvPr id="137" name="Rectangle 136"/>
          <p:cNvSpPr/>
          <p:nvPr/>
        </p:nvSpPr>
        <p:spPr>
          <a:xfrm>
            <a:off x="0" y="0"/>
            <a:ext cx="10477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-2907851" y="2921168"/>
            <a:ext cx="6858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000" dirty="0" smtClean="0"/>
              <a:t>MILESTONES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896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3" grpId="0" animBg="1"/>
      <p:bldP spid="4" grpId="0" animBg="1"/>
      <p:bldP spid="96" grpId="0" animBg="1"/>
      <p:bldP spid="97" grpId="0" animBg="1"/>
      <p:bldP spid="98" grpId="0" animBg="1"/>
      <p:bldP spid="5" grpId="0" animBg="1"/>
      <p:bldP spid="99" grpId="0" animBg="1"/>
      <p:bldP spid="100" grpId="0" animBg="1"/>
      <p:bldP spid="103" grpId="0" animBg="1"/>
      <p:bldP spid="104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/>
          <a:stretch/>
        </p:blipFill>
        <p:spPr>
          <a:xfrm>
            <a:off x="6081486" y="2998458"/>
            <a:ext cx="6105828" cy="30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6" b="15595"/>
          <a:stretch/>
        </p:blipFill>
        <p:spPr>
          <a:xfrm>
            <a:off x="14514" y="794101"/>
            <a:ext cx="6076800" cy="305999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95700" y="1028700"/>
            <a:ext cx="4953000" cy="646331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GUIDANCE </a:t>
            </a:r>
            <a:r>
              <a:rPr lang="en-ID" sz="36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  <a:r>
              <a:rPr lang="en-ID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0512" y="5211997"/>
            <a:ext cx="4475843" cy="646331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36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en-ID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PAPERS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167503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Agriculture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Food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endParaRPr lang="en-ID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and soil quality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t-E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SDGs </a:t>
            </a:r>
            <a:r>
              <a:rPr lang="et-E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through environmental auditing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1002" y="4074998"/>
            <a:ext cx="3812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§"/>
              <a:defRPr/>
            </a:pPr>
            <a:r>
              <a:rPr lang="et-E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Visibility of environmental </a:t>
            </a:r>
            <a:r>
              <a:rPr lang="et-E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auditing</a:t>
            </a:r>
            <a:endParaRPr lang="et-E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§"/>
              <a:defRPr/>
            </a:pPr>
            <a:r>
              <a:rPr lang="et-E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</a:t>
            </a:r>
            <a:r>
              <a:rPr lang="et-E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§"/>
              <a:defRPr/>
            </a:pPr>
            <a:r>
              <a:rPr lang="et-E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Waste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  <a:r>
              <a:rPr lang="et-E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>
              <a:buFont typeface="Wingdings" panose="05000000000000000000" pitchFamily="2" charset="2"/>
              <a:buChar char="§"/>
              <a:defRPr/>
            </a:pPr>
            <a:r>
              <a:rPr lang="et-E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Greening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Cities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895544" y="109805"/>
            <a:ext cx="1190172" cy="1080155"/>
            <a:chOff x="10914743" y="211405"/>
            <a:chExt cx="1190172" cy="10801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1487" y="211405"/>
              <a:ext cx="696685" cy="69668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914743" y="922228"/>
              <a:ext cx="1190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dirty="0" smtClean="0"/>
                <a:t>GOAL 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511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8"/>
          <a:stretch/>
        </p:blipFill>
        <p:spPr>
          <a:xfrm>
            <a:off x="7904549" y="460829"/>
            <a:ext cx="1944000" cy="291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460829"/>
            <a:ext cx="5029200" cy="5936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2109" y="3806441"/>
            <a:ext cx="3033485" cy="1015663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6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GOAL 2</a:t>
            </a:r>
            <a:endParaRPr lang="en-US" sz="6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1651" y="482455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id-ID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r</a:t>
            </a:r>
            <a:r>
              <a:rPr lang="et-EE" altLang="id-ID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egional Cooperative Audits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id-ID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</a:t>
            </a:r>
            <a:r>
              <a:rPr lang="en-US" altLang="id-ID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t-EE" altLang="id-ID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 Cooperative Projects in Regional WGEA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50" y="460829"/>
            <a:ext cx="1944287" cy="2916430"/>
          </a:xfrm>
          <a:prstGeom prst="rect">
            <a:avLst/>
          </a:prstGeom>
        </p:spPr>
      </p:pic>
      <p:pic>
        <p:nvPicPr>
          <p:cNvPr id="52" name="Picture 5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048" y="460829"/>
            <a:ext cx="194400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056000" y="3444900"/>
            <a:ext cx="4068000" cy="2628000"/>
          </a:xfrm>
          <a:prstGeom prst="rect">
            <a:avLst/>
          </a:prstGeom>
          <a:solidFill>
            <a:srgbClr val="393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81" y="4031005"/>
            <a:ext cx="2495550" cy="24955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24000" y="819150"/>
            <a:ext cx="4068000" cy="2628000"/>
          </a:xfrm>
          <a:prstGeom prst="rect">
            <a:avLst/>
          </a:prstGeom>
          <a:solidFill>
            <a:srgbClr val="0EA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469" y="1224425"/>
            <a:ext cx="1606687" cy="1953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000" y="819150"/>
            <a:ext cx="4068000" cy="2628000"/>
          </a:xfrm>
          <a:prstGeom prst="rect">
            <a:avLst/>
          </a:prstGeom>
          <a:solidFill>
            <a:srgbClr val="88B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56000" y="819150"/>
            <a:ext cx="4068000" cy="2628000"/>
          </a:xfrm>
          <a:prstGeom prst="rect">
            <a:avLst/>
          </a:prstGeom>
          <a:solidFill>
            <a:srgbClr val="0BA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6000" y="3444900"/>
            <a:ext cx="4068000" cy="2628000"/>
          </a:xfrm>
          <a:prstGeom prst="rect">
            <a:avLst/>
          </a:prstGeom>
          <a:solidFill>
            <a:srgbClr val="FFB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24000" y="3444900"/>
            <a:ext cx="4068000" cy="2628000"/>
          </a:xfrm>
          <a:prstGeom prst="rect">
            <a:avLst/>
          </a:prstGeom>
          <a:solidFill>
            <a:srgbClr val="FF3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844" y="2463284"/>
            <a:ext cx="3882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t-EE" altLang="id-ID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Assembly </a:t>
            </a:r>
            <a:r>
              <a:rPr lang="et-EE" altLang="id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Meetings</a:t>
            </a:r>
            <a:r>
              <a:rPr lang="et-EE" altLang="id-ID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Regional Annual Meetings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80085" y="2463284"/>
            <a:ext cx="3615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altLang="id-ID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on Environmental Auditing</a:t>
            </a:r>
            <a:r>
              <a:rPr lang="en-US" altLang="id-ID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65015" y="2463284"/>
            <a:ext cx="3107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t-EE" altLang="id-ID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</a:t>
            </a:r>
            <a:r>
              <a:rPr lang="et-EE" altLang="id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endParaRPr lang="en-ID" altLang="id-ID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t-EE" altLang="id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</a:t>
            </a:r>
            <a:r>
              <a:rPr lang="et-EE" altLang="id-ID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Tools</a:t>
            </a:r>
            <a:endParaRPr lang="en-US" altLang="id-ID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1719" y="3615506"/>
            <a:ext cx="305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t-EE" altLang="id-ID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9th Environmental Survey</a:t>
            </a:r>
            <a:endParaRPr lang="en-US" altLang="id-ID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65015" y="5005018"/>
            <a:ext cx="2671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id-ID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 report collection</a:t>
            </a:r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9642" r="27863" b="5704"/>
          <a:stretch>
            <a:fillRect/>
          </a:stretch>
        </p:blipFill>
        <p:spPr bwMode="auto">
          <a:xfrm>
            <a:off x="1910969" y="3782555"/>
            <a:ext cx="1919940" cy="215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1446" y="3615506"/>
            <a:ext cx="1606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id-ID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Publish</a:t>
            </a:r>
          </a:p>
          <a:p>
            <a:pPr>
              <a:defRPr/>
            </a:pPr>
            <a:r>
              <a:rPr lang="en-US" altLang="id-ID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Greenlines</a:t>
            </a:r>
            <a:endParaRPr lang="en-US" altLang="id-ID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41" y="1177833"/>
            <a:ext cx="1768235" cy="15000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53" y="1121342"/>
            <a:ext cx="1744223" cy="1311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218" y="4118569"/>
            <a:ext cx="1679801" cy="17728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45320" y="273247"/>
            <a:ext cx="20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GOAL 3</a:t>
            </a:r>
            <a:endParaRPr lang="en-US" sz="3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5" grpId="0" animBg="1"/>
      <p:bldP spid="12" grpId="0" animBg="1"/>
      <p:bldP spid="18" grpId="0" animBg="1"/>
      <p:bldP spid="20" grpId="0" animBg="1"/>
      <p:bldP spid="7" grpId="0"/>
      <p:bldP spid="8" grpId="0"/>
      <p:bldP spid="9" grpId="0"/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05859" y="732450"/>
            <a:ext cx="3033485" cy="1015663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6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GOAL 4</a:t>
            </a:r>
            <a:endParaRPr lang="en-US" sz="6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775007"/>
            <a:ext cx="1218610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991445" y="2082842"/>
            <a:ext cx="7855414" cy="1107996"/>
            <a:chOff x="3991445" y="2082842"/>
            <a:chExt cx="7855414" cy="1107996"/>
          </a:xfrm>
        </p:grpSpPr>
        <p:grpSp>
          <p:nvGrpSpPr>
            <p:cNvPr id="28" name="Group 27"/>
            <p:cNvGrpSpPr/>
            <p:nvPr/>
          </p:nvGrpSpPr>
          <p:grpSpPr>
            <a:xfrm>
              <a:off x="3991445" y="2245660"/>
              <a:ext cx="393349" cy="288000"/>
              <a:chOff x="4289611" y="2501153"/>
              <a:chExt cx="393349" cy="288000"/>
            </a:xfrm>
            <a:solidFill>
              <a:srgbClr val="0EADF7"/>
            </a:solidFill>
          </p:grpSpPr>
          <p:sp>
            <p:nvSpPr>
              <p:cNvPr id="25" name="Rectangle 24"/>
              <p:cNvSpPr/>
              <p:nvPr/>
            </p:nvSpPr>
            <p:spPr>
              <a:xfrm>
                <a:off x="4289611" y="2501153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5400000">
                <a:off x="4484960" y="2591153"/>
                <a:ext cx="288000" cy="10800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565689" y="2082842"/>
              <a:ext cx="728117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t-EE" altLang="id-ID" sz="2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Cooperation with the </a:t>
              </a:r>
              <a:r>
                <a:rPr lang="en-US" altLang="id-ID" sz="2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CBD</a:t>
              </a:r>
              <a:r>
                <a:rPr lang="et-EE" altLang="id-ID" sz="2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Secretariat (</a:t>
              </a:r>
              <a:r>
                <a:rPr lang="en-US" altLang="id-ID" sz="2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Convention on Biological Diversity</a:t>
              </a:r>
              <a:r>
                <a:rPr lang="et-EE" altLang="id-ID" sz="2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  <a:p>
              <a:pPr marL="268288" lvl="1" indent="-268288">
                <a:buFont typeface="Wingdings" panose="05000000000000000000" pitchFamily="2" charset="2"/>
                <a:buChar char="§"/>
                <a:defRPr/>
              </a:pPr>
              <a:r>
                <a:rPr lang="en-GB" altLang="id-ID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Auditing Biodiversity: Guidance for Supreme Audit Institutions</a:t>
              </a:r>
              <a:r>
                <a:rPr lang="id-ID" altLang="id-ID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t-EE" altLang="id-ID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96420" y="3417047"/>
            <a:ext cx="7850438" cy="461665"/>
            <a:chOff x="3996420" y="3417047"/>
            <a:chExt cx="7850438" cy="461665"/>
          </a:xfrm>
        </p:grpSpPr>
        <p:grpSp>
          <p:nvGrpSpPr>
            <p:cNvPr id="30" name="Group 29"/>
            <p:cNvGrpSpPr/>
            <p:nvPr/>
          </p:nvGrpSpPr>
          <p:grpSpPr>
            <a:xfrm>
              <a:off x="3996420" y="3544546"/>
              <a:ext cx="393349" cy="288000"/>
              <a:chOff x="4289611" y="2501153"/>
              <a:chExt cx="393349" cy="288000"/>
            </a:xfrm>
            <a:solidFill>
              <a:srgbClr val="0EADF7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4289611" y="2501153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5400000">
                <a:off x="4484960" y="2591153"/>
                <a:ext cx="288000" cy="10800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575639" y="3417047"/>
              <a:ext cx="72712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t-EE" altLang="id-ID" sz="2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altLang="id-ID" sz="2400" dirty="0" err="1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ontinuous</a:t>
              </a:r>
              <a:r>
                <a:rPr lang="en-US" altLang="id-ID" sz="2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cooperation with the UNEP, UNDESA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91445" y="4144797"/>
            <a:ext cx="5074526" cy="461665"/>
            <a:chOff x="3991445" y="4113902"/>
            <a:chExt cx="5074526" cy="461665"/>
          </a:xfrm>
        </p:grpSpPr>
        <p:grpSp>
          <p:nvGrpSpPr>
            <p:cNvPr id="34" name="Group 33"/>
            <p:cNvGrpSpPr/>
            <p:nvPr/>
          </p:nvGrpSpPr>
          <p:grpSpPr>
            <a:xfrm>
              <a:off x="3991445" y="4200734"/>
              <a:ext cx="393349" cy="288000"/>
              <a:chOff x="4289611" y="2501153"/>
              <a:chExt cx="393349" cy="288000"/>
            </a:xfrm>
            <a:solidFill>
              <a:srgbClr val="0EADF7"/>
            </a:solidFill>
          </p:grpSpPr>
          <p:sp>
            <p:nvSpPr>
              <p:cNvPr id="35" name="Rectangle 34"/>
              <p:cNvSpPr/>
              <p:nvPr/>
            </p:nvSpPr>
            <p:spPr>
              <a:xfrm>
                <a:off x="4289611" y="2501153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5400000">
                <a:off x="4484960" y="2591153"/>
                <a:ext cx="288000" cy="10800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4575639" y="4113902"/>
              <a:ext cx="4490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t-EE" altLang="id-ID" sz="2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Establishing </a:t>
              </a:r>
              <a:r>
                <a:rPr lang="en-CA" altLang="id-ID" sz="2400" dirty="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new partnerships</a:t>
              </a:r>
              <a:endParaRPr lang="en-US" altLang="id-ID" sz="24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8246" y="528833"/>
            <a:ext cx="2892825" cy="5800334"/>
            <a:chOff x="718246" y="528833"/>
            <a:chExt cx="2892825" cy="580033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6" t="8042" r="29468" b="8360"/>
            <a:stretch/>
          </p:blipFill>
          <p:spPr>
            <a:xfrm>
              <a:off x="718246" y="528833"/>
              <a:ext cx="2892825" cy="5800334"/>
            </a:xfrm>
            <a:prstGeom prst="roundRect">
              <a:avLst>
                <a:gd name="adj" fmla="val 12646"/>
              </a:avLst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104" y="1054119"/>
              <a:ext cx="2736000" cy="4668846"/>
            </a:xfrm>
            <a:prstGeom prst="rect">
              <a:avLst/>
            </a:prstGeom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69" y="5187165"/>
            <a:ext cx="2873863" cy="10896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72" y="5052016"/>
            <a:ext cx="1857882" cy="13599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4" r="30470" b="12088"/>
          <a:stretch/>
        </p:blipFill>
        <p:spPr>
          <a:xfrm>
            <a:off x="9712494" y="5187165"/>
            <a:ext cx="1120880" cy="11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496</Words>
  <Application>Microsoft Office PowerPoint</Application>
  <PresentationFormat>Widescreen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ＭＳ Ｐゴシック</vt:lpstr>
      <vt:lpstr>Arial</vt:lpstr>
      <vt:lpstr>Arial </vt:lpstr>
      <vt:lpstr>Bebas Neue Bold</vt:lpstr>
      <vt:lpstr>Calibri</vt:lpstr>
      <vt:lpstr>Calibri Light</vt:lpstr>
      <vt:lpstr>Century Gothic</vt:lpstr>
      <vt:lpstr>Economica</vt:lpstr>
      <vt:lpstr>Franklin Gothic Book</vt:lpstr>
      <vt:lpstr>Tahoma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Ni Luh Made Dwiningtyas Sulistyorini</cp:lastModifiedBy>
  <cp:revision>125</cp:revision>
  <dcterms:created xsi:type="dcterms:W3CDTF">2019-06-03T23:52:31Z</dcterms:created>
  <dcterms:modified xsi:type="dcterms:W3CDTF">2019-06-11T03:59:14Z</dcterms:modified>
</cp:coreProperties>
</file>